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7" r:id="rId5"/>
    <p:sldId id="355" r:id="rId6"/>
    <p:sldId id="263" r:id="rId7"/>
    <p:sldId id="352" r:id="rId8"/>
    <p:sldId id="356" r:id="rId9"/>
    <p:sldId id="264" r:id="rId10"/>
    <p:sldId id="349" r:id="rId11"/>
    <p:sldId id="312" r:id="rId12"/>
    <p:sldId id="351" r:id="rId13"/>
    <p:sldId id="311" r:id="rId14"/>
    <p:sldId id="344" r:id="rId15"/>
    <p:sldId id="345" r:id="rId16"/>
    <p:sldId id="346" r:id="rId17"/>
    <p:sldId id="347" r:id="rId18"/>
    <p:sldId id="353" r:id="rId19"/>
    <p:sldId id="354" r:id="rId20"/>
    <p:sldId id="348" r:id="rId21"/>
    <p:sldId id="357" r:id="rId22"/>
    <p:sldId id="302" r:id="rId23"/>
    <p:sldId id="343" r:id="rId24"/>
  </p:sldIdLst>
  <p:sldSz cx="12192000" cy="6858000"/>
  <p:notesSz cx="6858000" cy="9144000"/>
  <p:embeddedFontLst>
    <p:embeddedFont>
      <p:font typeface="Trio Grotesk" panose="00000500000000000000" pitchFamily="50" charset="0"/>
      <p:regular r:id="rId27"/>
      <p:bold r:id="rId28"/>
      <p:italic r:id="rId29"/>
    </p:embeddedFont>
    <p:embeddedFont>
      <p:font typeface="Trio Grotesk Medium" panose="00000600000000000000" pitchFamily="50" charset="0"/>
      <p:regular r:id="rId30"/>
      <p:italic r:id="rId31"/>
    </p:embeddedFont>
    <p:embeddedFont>
      <p:font typeface="Work Sans SemiBold" panose="00000700000000000000" pitchFamily="2" charset="0"/>
      <p:bold r:id="rId32"/>
      <p:boldItalic r:id="rId3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081"/>
    <a:srgbClr val="FF6D2C"/>
    <a:srgbClr val="FEE3AC"/>
    <a:srgbClr val="442950"/>
    <a:srgbClr val="C4A5A5"/>
    <a:srgbClr val="923468"/>
    <a:srgbClr val="FF3E60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0515D-FDDB-4448-B7AB-28D30AB254C7}" v="2" dt="2021-11-11T13:29:50.335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howGuides="1">
      <p:cViewPr varScale="1">
        <p:scale>
          <a:sx n="86" d="100"/>
          <a:sy n="86" d="100"/>
        </p:scale>
        <p:origin x="374" y="58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Trio Grotesk" panose="020B05050400000000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>
                <a:latin typeface="Trio Grotesk" panose="020B0505040000000004" pitchFamily="34" charset="77"/>
              </a:rPr>
              <a:t>11.11.2021</a:t>
            </a:fld>
            <a:endParaRPr lang="fi-FI" sz="800" dirty="0">
              <a:latin typeface="Trio Grotesk" panose="020B05050400000000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>
              <a:latin typeface="Trio Grotesk" panose="020B05050400000000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>
                <a:latin typeface="Trio Grotesk" panose="020B0505040000000004" pitchFamily="34" charset="77"/>
              </a:rPr>
              <a:t>‹#›</a:t>
            </a:fld>
            <a:endParaRPr lang="fi-FI" sz="800" dirty="0">
              <a:latin typeface="Trio Grotesk" panose="020B050504000000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 b="0" i="0">
                <a:latin typeface="Trio Grotesk" panose="020B0505040000000004" pitchFamily="34" charset="77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 b="0" i="0">
                <a:latin typeface="Trio Grotesk" panose="020B0505040000000004" pitchFamily="34" charset="77"/>
              </a:defRPr>
            </a:lvl1pPr>
          </a:lstStyle>
          <a:p>
            <a:fld id="{0A258E9B-EF9A-4277-B3A7-6483215B4E3F}" type="datetimeFigureOut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0" i="0">
                <a:latin typeface="Trio Grotesk" panose="020B0505040000000004" pitchFamily="34" charset="77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0" i="0">
                <a:latin typeface="Trio Grotesk" panose="020B0505040000000004" pitchFamily="34" charset="77"/>
              </a:defRPr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4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4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2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831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8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9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6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8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487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3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1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711" r:id="rId5"/>
    <p:sldLayoutId id="2147483663" r:id="rId6"/>
    <p:sldLayoutId id="2147483715" r:id="rId7"/>
    <p:sldLayoutId id="2147483714" r:id="rId8"/>
    <p:sldLayoutId id="2147483713" r:id="rId9"/>
    <p:sldLayoutId id="2147483661" r:id="rId10"/>
    <p:sldLayoutId id="2147483696" r:id="rId11"/>
    <p:sldLayoutId id="2147483699" r:id="rId12"/>
    <p:sldLayoutId id="2147483682" r:id="rId13"/>
    <p:sldLayoutId id="2147483671" r:id="rId14"/>
    <p:sldLayoutId id="2147483672" r:id="rId15"/>
    <p:sldLayoutId id="2147483673" r:id="rId16"/>
    <p:sldLayoutId id="2147483684" r:id="rId17"/>
    <p:sldLayoutId id="2147483685" r:id="rId18"/>
    <p:sldLayoutId id="2147483686" r:id="rId19"/>
    <p:sldLayoutId id="2147483708" r:id="rId20"/>
    <p:sldLayoutId id="2147483651" r:id="rId21"/>
    <p:sldLayoutId id="2147483706" r:id="rId22"/>
    <p:sldLayoutId id="2147483707" r:id="rId23"/>
    <p:sldLayoutId id="2147483709" r:id="rId24"/>
    <p:sldLayoutId id="2147483710" r:id="rId25"/>
    <p:sldLayoutId id="2147483669" r:id="rId26"/>
    <p:sldLayoutId id="2147483670" r:id="rId27"/>
    <p:sldLayoutId id="2147483668" r:id="rId28"/>
    <p:sldLayoutId id="2147483704" r:id="rId29"/>
    <p:sldLayoutId id="2147483705" r:id="rId30"/>
    <p:sldLayoutId id="2147483703" r:id="rId31"/>
    <p:sldLayoutId id="2147483650" r:id="rId32"/>
    <p:sldLayoutId id="2147483712" r:id="rId33"/>
    <p:sldLayoutId id="2147483677" r:id="rId34"/>
    <p:sldLayoutId id="2147483675" r:id="rId35"/>
    <p:sldLayoutId id="2147483680" r:id="rId36"/>
    <p:sldLayoutId id="2147483679" r:id="rId37"/>
    <p:sldLayoutId id="2147483653" r:id="rId38"/>
    <p:sldLayoutId id="2147483652" r:id="rId39"/>
    <p:sldLayoutId id="2147483674" r:id="rId40"/>
    <p:sldLayoutId id="2147483676" r:id="rId41"/>
    <p:sldLayoutId id="2147483681" r:id="rId42"/>
    <p:sldLayoutId id="214748370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  <p:sldLayoutId id="2147483664" r:id="rId51"/>
    <p:sldLayoutId id="2147483665" r:id="rId52"/>
    <p:sldLayoutId id="2147483666" r:id="rId53"/>
    <p:sldLayoutId id="2147483716" r:id="rId54"/>
    <p:sldLayoutId id="2147483654" r:id="rId55"/>
    <p:sldLayoutId id="2147483683" r:id="rId56"/>
    <p:sldLayoutId id="2147483687" r:id="rId57"/>
    <p:sldLayoutId id="2147483698" r:id="rId58"/>
    <p:sldLayoutId id="2147483692" r:id="rId59"/>
    <p:sldLayoutId id="2147483697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ankinnat@kuntaliitto.fi" TargetMode="External"/><Relationship Id="rId2" Type="http://schemas.openxmlformats.org/officeDocument/2006/relationships/hyperlink" Target="http://www.hankinnat.fi/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5FCA62B-30F2-1F4A-87EE-1880A97C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73" y="2852940"/>
            <a:ext cx="10873853" cy="1152150"/>
          </a:xfrm>
        </p:spPr>
        <p:txBody>
          <a:bodyPr/>
          <a:lstStyle/>
          <a:p>
            <a:r>
              <a:rPr lang="fi-FI" dirty="0"/>
              <a:t>Elintarvikemarkkinalain vaikutukset julkisiin hankintoihin</a:t>
            </a:r>
            <a:br>
              <a:rPr lang="fi-FI" dirty="0"/>
            </a:br>
            <a:br>
              <a:rPr lang="fi-FI" dirty="0"/>
            </a:br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1296118"/>
          </a:xfrm>
        </p:spPr>
        <p:txBody>
          <a:bodyPr/>
          <a:lstStyle/>
          <a:p>
            <a:r>
              <a:rPr lang="fi-FI" dirty="0"/>
              <a:t>Usein kysyttyjä kysymyksiä</a:t>
            </a:r>
          </a:p>
          <a:p>
            <a:endParaRPr lang="fi-FI" dirty="0"/>
          </a:p>
          <a:p>
            <a:r>
              <a:rPr lang="fi-FI" dirty="0"/>
              <a:t>Julkisten hankintojen neuvontayksikkö 10.11.2021</a:t>
            </a:r>
          </a:p>
        </p:txBody>
      </p:sp>
    </p:spTree>
    <p:extLst>
      <p:ext uri="{BB962C8B-B14F-4D97-AF65-F5344CB8AC3E}">
        <p14:creationId xmlns:p14="http://schemas.microsoft.com/office/powerpoint/2010/main" val="5084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6763" y="836711"/>
            <a:ext cx="7921525" cy="1584149"/>
          </a:xfrm>
        </p:spPr>
        <p:txBody>
          <a:bodyPr/>
          <a:lstStyle/>
          <a:p>
            <a:r>
              <a:rPr lang="fi-FI" sz="3200" dirty="0"/>
              <a:t>Entä minkälaisia ehtoja hankintasopimuksessa saa olla?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9433693" cy="3240088"/>
          </a:xfrm>
        </p:spPr>
        <p:txBody>
          <a:bodyPr/>
          <a:lstStyle/>
          <a:p>
            <a:r>
              <a:rPr lang="fi-FI" sz="2800" dirty="0"/>
              <a:t>Hankintayksiköllä edelleen tuttuun tapaan oikeus määritellä hankinnan kohde ja tarkoitus (ml. tilausmäärät, ajankohta, sopimuksen kesto jne. huomioiden elintarvikemarkkinalain pakottavat säännökset)</a:t>
            </a:r>
          </a:p>
          <a:p>
            <a:pPr lvl="1"/>
            <a:r>
              <a:rPr lang="fi-FI" sz="2400" dirty="0"/>
              <a:t>Hankintalain 71 §: hankinnan kohteen kuvaus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7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4FACDD-CF74-4154-82BF-C69261A7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502326"/>
            <a:ext cx="10657829" cy="936104"/>
          </a:xfrm>
        </p:spPr>
        <p:txBody>
          <a:bodyPr/>
          <a:lstStyle/>
          <a:p>
            <a:r>
              <a:rPr lang="fi-FI" sz="3200" dirty="0"/>
              <a:t>Mitä jos hankintasopimus on kilpailutettu ennen 1.11.2021?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3EDE73-7BE8-492A-B4AB-50943DB7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628800"/>
            <a:ext cx="10657829" cy="4608512"/>
          </a:xfrm>
        </p:spPr>
        <p:txBody>
          <a:bodyPr/>
          <a:lstStyle/>
          <a:p>
            <a:r>
              <a:rPr lang="fi-FI" sz="2400" dirty="0"/>
              <a:t>Pääsääntönä julkisissa hankinnoissa ollut se, ettei lakimuutoksilla ole taannehtivaa vaikutusta</a:t>
            </a:r>
          </a:p>
          <a:p>
            <a:r>
              <a:rPr lang="fi-FI" sz="2400" b="1" dirty="0"/>
              <a:t>Elintarvikemarkkinalain uudistuksilla kuitenkin taannehtiva vaikutus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200" dirty="0"/>
              <a:t>Lain taannehtiva vaikutus eli se, että laki tulee sovellettavaksi jo olemassa oleviin, ennen 1.11.2021 kilpailutettuihin hankintasopimuksiin, on poikkeus julkisissa hankinnoissa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200" dirty="0"/>
              <a:t>Huomionarvoista myös </a:t>
            </a:r>
            <a:r>
              <a:rPr lang="fi-FI" sz="2200" b="1" dirty="0"/>
              <a:t>siirtymäajan lyhyys</a:t>
            </a:r>
            <a:r>
              <a:rPr lang="fi-FI" sz="2200" dirty="0"/>
              <a:t>: olemassa olevat, ennen 1.11.2021 kilpailutetut sopimukset, joiden sopimuskausi jatkuu siirtymäajan yli, tulee saattaa uuden lain vaatimusten mukaiseksi </a:t>
            </a:r>
            <a:r>
              <a:rPr lang="fi-FI" sz="2200" u="sng" dirty="0"/>
              <a:t>1.5.2022 mennessä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88B5BE-BA75-4C67-B6BF-8CB2BB0A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1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2" y="404887"/>
            <a:ext cx="10729191" cy="864096"/>
          </a:xfrm>
        </p:spPr>
        <p:txBody>
          <a:bodyPr/>
          <a:lstStyle/>
          <a:p>
            <a:r>
              <a:rPr lang="fi-FI" sz="3200" dirty="0"/>
              <a:t>Miten voimassa olevaa hankintasopimusta voi muuttaa?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1" y="1700808"/>
            <a:ext cx="10729193" cy="4464496"/>
          </a:xfrm>
        </p:spPr>
        <p:txBody>
          <a:bodyPr/>
          <a:lstStyle/>
          <a:p>
            <a:r>
              <a:rPr lang="fi-FI" dirty="0"/>
              <a:t>Selvitä ensin, onko hankintasopimuksessa sovittu mahdollisista muutoksista? </a:t>
            </a:r>
            <a:r>
              <a:rPr lang="fi-FI" sz="2000" dirty="0"/>
              <a:t>Noudatetaanko JYSE-ehtoja?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Noudata muutosehtoja</a:t>
            </a:r>
          </a:p>
          <a:p>
            <a:r>
              <a:rPr lang="fi-FI" dirty="0"/>
              <a:t>Hankintalain näkökulmasta hankintasopimukseen on mahdollista tehdä muutoksia hankintalain 136 §:n 2 mom. mukaisesti </a:t>
            </a:r>
          </a:p>
          <a:p>
            <a:r>
              <a:rPr lang="fi-FI" dirty="0"/>
              <a:t>Pääsääntöisesti 136 §:n 1 mom. tarkoittamia olennaisia sopimusmuutoksia ei voi tehdä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ym typeface="Wingdings" panose="05000000000000000000" pitchFamily="2" charset="2"/>
              </a:rPr>
              <a:t>Mikäli kyse ei ole jostain hankintalain 136 §:n 2 mom. mukaisesta tilanteesta, ei sopimusta ole mahdollista muuttaa sopimuskauden aikana </a:t>
            </a:r>
          </a:p>
          <a:p>
            <a:r>
              <a:rPr lang="fi-FI" dirty="0">
                <a:sym typeface="Wingdings" panose="05000000000000000000" pitchFamily="2" charset="2"/>
              </a:rPr>
              <a:t>Käy sopimus ja mahdolliset muutostarpeet läpi ehto ehdolta</a:t>
            </a:r>
          </a:p>
          <a:p>
            <a:endParaRPr lang="fi-FI" sz="2200" dirty="0">
              <a:sym typeface="Wingdings" panose="05000000000000000000" pitchFamily="2" charset="2"/>
            </a:endParaRPr>
          </a:p>
          <a:p>
            <a:endParaRPr lang="fi-FI" sz="22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3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28582-1B0A-4D83-91C3-1E778B79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5" y="356232"/>
            <a:ext cx="10658475" cy="706783"/>
          </a:xfrm>
        </p:spPr>
        <p:txBody>
          <a:bodyPr/>
          <a:lstStyle/>
          <a:p>
            <a:r>
              <a:rPr lang="fi-FI" sz="2600" dirty="0"/>
              <a:t>Mitä voimme tehdä, jos emme voi muuttaa voimassaolevaa sopimusta?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C4D732-85D5-45EC-A6BF-59AF2652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5" y="1484784"/>
            <a:ext cx="11233247" cy="5174298"/>
          </a:xfrm>
        </p:spPr>
        <p:txBody>
          <a:bodyPr/>
          <a:lstStyle/>
          <a:p>
            <a:r>
              <a:rPr lang="fi-FI" dirty="0"/>
              <a:t>Tarkista, onko sopimuksessa irtisanomisehtoa? Noudatetaanko irtisanomiseen yleisiä sopimusehtoja (esim. JYSE)? Millä edellytyksillä sopimus voidaan päättää? Irtisanomisaika?</a:t>
            </a:r>
          </a:p>
          <a:p>
            <a:pPr lvl="1"/>
            <a:r>
              <a:rPr lang="fi-FI" sz="2000" dirty="0"/>
              <a:t>Mikäli hankintasopimus sisältää irtisanomisehdon, on sopimuksen muuttamisen sijasta mahdollisuus päättää sopimus. Huomioi kuitenkin irtisanomisaika lain siirtymäajan suhteen!</a:t>
            </a:r>
          </a:p>
          <a:p>
            <a:pPr lvl="1"/>
            <a:r>
              <a:rPr lang="fi-FI" sz="2000" dirty="0"/>
              <a:t>Huomioi sopimuksen päättämiseen liittyvät muotovaatimukset!</a:t>
            </a:r>
          </a:p>
          <a:p>
            <a:pPr lvl="1"/>
            <a:r>
              <a:rPr lang="fi-FI" sz="2000" dirty="0"/>
              <a:t>Erityistilanteissa hankintasopimus voi olla myös mahdollista irtisanoa päättymään </a:t>
            </a:r>
            <a:r>
              <a:rPr lang="fi-FI" sz="2000" b="1" dirty="0"/>
              <a:t>välittömästi </a:t>
            </a:r>
            <a:r>
              <a:rPr lang="fi-FI" sz="2000" dirty="0"/>
              <a:t>hankintalain 137 §:n mukaisesti </a:t>
            </a:r>
            <a:r>
              <a:rPr lang="fi-FI" sz="2000" dirty="0">
                <a:sym typeface="Wingdings" panose="05000000000000000000" pitchFamily="2" charset="2"/>
              </a:rPr>
              <a:t> irtisanominen mahdollista, mikäli hankintasopimukseen tehty 136 §:n 1 mom. mukainen olennainen muutos</a:t>
            </a:r>
            <a:endParaRPr lang="fi-FI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Jos hankintatarve on edelleen olemassa </a:t>
            </a:r>
            <a:r>
              <a:rPr lang="fi-FI" dirty="0">
                <a:sym typeface="Wingdings" panose="05000000000000000000" pitchFamily="2" charset="2"/>
              </a:rPr>
              <a:t> hankinnan uudelleen kilpailuttaminen</a:t>
            </a:r>
            <a:r>
              <a:rPr lang="fi-FI" dirty="0"/>
              <a:t> uudestaan elintarvikemarkkinalain mukaisilla ehdoilla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E6D1DA-1487-4D16-A68C-92D62B67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70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9BE95-83C0-45CC-98F4-F6D6E8B4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04439"/>
            <a:ext cx="11449271" cy="648073"/>
          </a:xfrm>
        </p:spPr>
        <p:txBody>
          <a:bodyPr/>
          <a:lstStyle/>
          <a:p>
            <a:r>
              <a:rPr lang="fi-FI" sz="3200" dirty="0"/>
              <a:t>Miten ETM-laki suhtautuu puitejärjestelyihin?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1CB15E-2FC5-4CDD-AD11-B21DA02A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196751"/>
            <a:ext cx="11305255" cy="5256809"/>
          </a:xfrm>
        </p:spPr>
        <p:txBody>
          <a:bodyPr/>
          <a:lstStyle/>
          <a:p>
            <a:r>
              <a:rPr lang="fi-FI" dirty="0"/>
              <a:t>Lain 2 c §:n mukaisesti sopimusehtojen yksipuoliset muutokset ovat kielletty</a:t>
            </a:r>
            <a:endParaRPr lang="fi-FI" sz="1900" dirty="0"/>
          </a:p>
          <a:p>
            <a:r>
              <a:rPr lang="fi-FI" dirty="0"/>
              <a:t>Ei kuitenkaan sovelleta tilanteissa, joissa hankintasopimuksessa on nimenomaisesti sovittu, että hankintayksiköllä on oikeus tarkentaa jotakin liiketoimeen liittyvää konkreettista seikkaa tulevien tilausten osalta (Direktiivin 2019/633 johdanto-osan 21 perustelukappale)</a:t>
            </a:r>
          </a:p>
          <a:p>
            <a:pPr lvl="1"/>
            <a:r>
              <a:rPr lang="fi-FI" sz="2000" dirty="0"/>
              <a:t>Tällainen seikka voi koskea esim. tilattavia määriä</a:t>
            </a:r>
          </a:p>
          <a:p>
            <a:r>
              <a:rPr lang="fi-FI" dirty="0"/>
              <a:t>Puitejärjestelyt, joissa vahvistetaan myöhemmin puitejärjestelyyn perustuvia hankintasopimuksia koskevat hinnat ja suunnitellut määrät ovat siten edelleen mahdollisia: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Puitesopimuksessa arvioitava tilausmäärät ja muut ehdot, joita ei saa yksipuolisesti muuttaa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Yksittäisissä puitesopimukseen perustuvissa tilauksissa vahvistetaan tarkka tilausmäärä puitesopimuksen ehtojen mukaisesti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9D5196-4A44-46AE-AC36-BA082A1F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1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B41C72-CFF3-4169-A429-3B3EEE0F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6618"/>
            <a:ext cx="10658475" cy="576063"/>
          </a:xfrm>
        </p:spPr>
        <p:txBody>
          <a:bodyPr/>
          <a:lstStyle/>
          <a:p>
            <a:r>
              <a:rPr lang="fi-FI" sz="3200" dirty="0"/>
              <a:t>Entä ETM-lain valvonta ja seuraamukset?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A07E9-31E6-4028-852E-FA62D8ED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942681"/>
            <a:ext cx="10658475" cy="5460733"/>
          </a:xfrm>
        </p:spPr>
        <p:txBody>
          <a:bodyPr/>
          <a:lstStyle/>
          <a:p>
            <a:r>
              <a:rPr lang="fi-FI" dirty="0"/>
              <a:t>Elintarvikemarkkinavaltuutetun tehtävänä valvoa elintarvikemarkkinalaissa säädettyjen vaatimusten ja kieltojen noudattamista antamalla: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Suosituksia, lausuntoja ja ehdotuksia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Tiedottamalla hyvistä liiketavoista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Huomautuksia ja julkisia varoituksia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Uhkasakko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Seuraamusmaksu, joka voi olla </a:t>
            </a:r>
            <a:r>
              <a:rPr lang="fi-FI" sz="2000" dirty="0" err="1"/>
              <a:t>max</a:t>
            </a:r>
            <a:r>
              <a:rPr lang="fi-FI" sz="2000" dirty="0"/>
              <a:t> 1 % </a:t>
            </a:r>
            <a:r>
              <a:rPr lang="fi-FI" sz="2000" b="1" dirty="0"/>
              <a:t>elintarvikemarkkinalain soveltamisalaan </a:t>
            </a:r>
            <a:r>
              <a:rPr lang="fi-FI" sz="2000" dirty="0"/>
              <a:t>kuuluvien tuotteiden vuotuisten hankintojen arvosta</a:t>
            </a:r>
          </a:p>
          <a:p>
            <a:r>
              <a:rPr lang="fi-FI" dirty="0"/>
              <a:t>Valtuutetulla oikeus tehdä myös ennalta ilmoittamattomia tarkastuksia (13 a §), jotka ovat välttämättömiä elintarvikemarkkinalain vaatimusten ja kieltojen noudattamisen varmistamiseksi</a:t>
            </a:r>
          </a:p>
          <a:p>
            <a:r>
              <a:rPr lang="fi-FI" dirty="0"/>
              <a:t>Lähtökohtana edelleen toiminnan vapaaehtoinen saattaminen lain vaatimusten mukaiseksi </a:t>
            </a:r>
            <a:r>
              <a:rPr lang="fi-FI" dirty="0">
                <a:sym typeface="Wingdings" panose="05000000000000000000" pitchFamily="2" charset="2"/>
              </a:rPr>
              <a:t> uhkasakko ja seuraamusmaksu vasta toissijaisia keinoja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A32EFD-526F-487E-9EBC-F213E785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61009-0EC1-474B-AE9F-680C1867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2898"/>
            <a:ext cx="10585821" cy="648073"/>
          </a:xfrm>
        </p:spPr>
        <p:txBody>
          <a:bodyPr/>
          <a:lstStyle/>
          <a:p>
            <a:r>
              <a:rPr lang="fi-FI" dirty="0"/>
              <a:t>Pari hankintaesimerkkiä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ED36DA-1B04-4A8E-BC2A-0CD330DEA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556792"/>
            <a:ext cx="10585821" cy="42486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200" dirty="0"/>
              <a:t>Osakeyhtiön, joka on hankintalain tarkoittama julkisoikeudellinen laitos, ylläpitämä keskuskeittiö ostaa kalavalmisteita yksityiseltä toimijalta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Toimitussopimuksessa on sovellettava elintarvikemarkkinalain säännöksiä, koska sopimuksessa kaupan kohteena on lain tarkoittama elintarvike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Kunnan tekninen toimi hankkii kahdella tuhannella eurolla kukkasipuleita puistoon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Kyse on pienhankinnasta eli hankintalain säännökset eivät lähtökohtaisesti sovellu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Hankintasopimuksessa on kuitenkin noudatettava </a:t>
            </a:r>
            <a:r>
              <a:rPr lang="fi-FI" sz="2000" b="1" dirty="0"/>
              <a:t>elintarvikemarkkinalain säännöksiä</a:t>
            </a:r>
            <a:r>
              <a:rPr lang="fi-FI" sz="2000" dirty="0"/>
              <a:t>, sillä elintarvikemarkkinalaki tulee sovellettavaksi </a:t>
            </a:r>
            <a:r>
              <a:rPr lang="fi-FI" sz="2000" b="1" dirty="0"/>
              <a:t>hankinnan arvosta riippumatta</a:t>
            </a:r>
            <a:endParaRPr lang="fi-FI" sz="2200" b="1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3823B8-0E4C-405A-A0FF-2DCE5814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93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115D74-C718-427A-9576-3525A102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689"/>
            <a:ext cx="10658474" cy="648071"/>
          </a:xfrm>
        </p:spPr>
        <p:txBody>
          <a:bodyPr/>
          <a:lstStyle/>
          <a:p>
            <a:r>
              <a:rPr lang="fi-FI" dirty="0"/>
              <a:t>Muista ainakin nämä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6502F2-628F-43F7-9CC0-482E5932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340768"/>
            <a:ext cx="10658474" cy="4752528"/>
          </a:xfrm>
        </p:spPr>
        <p:txBody>
          <a:bodyPr/>
          <a:lstStyle/>
          <a:p>
            <a:r>
              <a:rPr lang="fi-FI" dirty="0"/>
              <a:t>Elintarvikkeiden ja maataloustuotteiden laaja sisältö</a:t>
            </a:r>
          </a:p>
          <a:p>
            <a:pPr lvl="1"/>
            <a:r>
              <a:rPr lang="fi-FI" sz="2000" dirty="0"/>
              <a:t>Huomioi, että laki voi tulla sovellettavaksi usealla eri toimialalla (mm. tekninen toimi) </a:t>
            </a:r>
          </a:p>
          <a:p>
            <a:r>
              <a:rPr lang="fi-FI" dirty="0"/>
              <a:t>Kiinnitä hankintasopimusten laadinnassa erityistä huomiota lain pakottaviin säännöksiin kielletyistä sopimusehdoista ja sopimusjärjestelyistä (2 a–2 g §)</a:t>
            </a:r>
            <a:endParaRPr lang="fi-FI" dirty="0">
              <a:highlight>
                <a:srgbClr val="FFFF00"/>
              </a:highlight>
            </a:endParaRPr>
          </a:p>
          <a:p>
            <a:r>
              <a:rPr lang="fi-FI" dirty="0"/>
              <a:t>Kartoita olemassa olevien hankintasopimusten sopimus- ja irtisanomisehdot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Huomioi </a:t>
            </a:r>
            <a:r>
              <a:rPr lang="fi-FI" sz="2000" b="1" dirty="0"/>
              <a:t>ennen 1.11.2021 kilpailutettujen</a:t>
            </a:r>
            <a:r>
              <a:rPr lang="fi-FI" sz="2000" dirty="0"/>
              <a:t> hankintojen osalta tulevan lain muutokset, mikäli sopimuskausi jatkuu 1.5.2022 jälkeen </a:t>
            </a:r>
            <a:r>
              <a:rPr lang="fi-FI" sz="2000" dirty="0">
                <a:sym typeface="Wingdings" panose="05000000000000000000" pitchFamily="2" charset="2"/>
              </a:rPr>
              <a:t> sopimukset tulee muuttaa elintarvikemarkkinalain mukaiseksi 1.5.2022 mennessä</a:t>
            </a:r>
            <a:endParaRPr lang="fi-FI" sz="2000" dirty="0"/>
          </a:p>
          <a:p>
            <a:r>
              <a:rPr lang="fi-FI" dirty="0"/>
              <a:t>Huomioi, että elintarvikemarkkinalain säännökset tulevat sovellettaviksi hankinnan arvosta riippumatta eli myös pienhankintoihin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0EBE7B-559D-4EA3-A07D-E516C35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39CB2AB-9514-4054-B0A4-0CFEF828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D554F2-9DCD-45BD-AD39-467C91340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Lisätietoja:</a:t>
            </a:r>
          </a:p>
          <a:p>
            <a:r>
              <a:rPr lang="fi-FI" dirty="0">
                <a:hlinkClick r:id="rId2"/>
              </a:rPr>
              <a:t>www.hankinnat.fi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hankinnat@kuntaliitto.fi</a:t>
            </a:r>
            <a:endParaRPr lang="fi-FI" dirty="0"/>
          </a:p>
          <a:p>
            <a:r>
              <a:rPr lang="fi-FI" dirty="0"/>
              <a:t>@JHNYneuvoo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38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D73554-70C5-4B2E-88B9-A23C45D4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688"/>
            <a:ext cx="10658475" cy="648073"/>
          </a:xfrm>
        </p:spPr>
        <p:txBody>
          <a:bodyPr/>
          <a:lstStyle/>
          <a:p>
            <a:r>
              <a:rPr lang="fi-FI" sz="3300" dirty="0"/>
              <a:t>Elintarvikemarkkinalain soveltamisalasta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592A68-FC00-4605-A448-4FEA926A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556792"/>
            <a:ext cx="10658475" cy="4248696"/>
          </a:xfrm>
        </p:spPr>
        <p:txBody>
          <a:bodyPr/>
          <a:lstStyle/>
          <a:p>
            <a:r>
              <a:rPr lang="fi-FI" sz="2400" dirty="0"/>
              <a:t>”Tämän lain 2 a–2 g §:n maataloustuotteiden ja elintarvikkeiden toimitussopimuksiin liittyviä säännöksiä sovelletaan […] kun ostaja on </a:t>
            </a:r>
            <a:r>
              <a:rPr lang="fi-FI" sz="2400" b="1" dirty="0"/>
              <a:t>Euroopan unionin alueen viranomainen</a:t>
            </a:r>
            <a:r>
              <a:rPr lang="fi-FI" sz="2400" dirty="0"/>
              <a:t>”</a:t>
            </a:r>
          </a:p>
          <a:p>
            <a:r>
              <a:rPr lang="fi-FI" sz="2400" dirty="0"/>
              <a:t>”Tässä laissa viranomaisella tarkoitetaan </a:t>
            </a:r>
            <a:r>
              <a:rPr lang="fi-FI" sz="2400" b="1" dirty="0"/>
              <a:t>viranomaista, julkisoikeudellista laitosta ja niiden yhteenliittymää</a:t>
            </a:r>
            <a:r>
              <a:rPr lang="fi-FI" sz="2400" dirty="0"/>
              <a:t>”</a:t>
            </a:r>
          </a:p>
          <a:p>
            <a:endParaRPr lang="fi-FI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Käytännössä soveltamisala on tulkittava yhteneväiseksi hankintalain (1397/2016) kanssa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E8B0DC-7BBC-4E7F-BF9A-DB7F9C39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1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3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085" y="535344"/>
            <a:ext cx="10657829" cy="864097"/>
          </a:xfrm>
        </p:spPr>
        <p:txBody>
          <a:bodyPr/>
          <a:lstStyle/>
          <a:p>
            <a:r>
              <a:rPr lang="fi-FI" sz="3200" dirty="0"/>
              <a:t>Milloin elintarvikemarkkinalakia pitää soveltaa hankintayksikössä?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1" y="1628800"/>
            <a:ext cx="10657829" cy="4464496"/>
          </a:xfrm>
        </p:spPr>
        <p:txBody>
          <a:bodyPr/>
          <a:lstStyle/>
          <a:p>
            <a:r>
              <a:rPr lang="fi-FI" dirty="0"/>
              <a:t>Elintarvikemarkkinalain (jäljempänä ETM-laki 1121/2018) soveltamisala laajenee </a:t>
            </a:r>
            <a:r>
              <a:rPr lang="fi-FI" b="1" dirty="0"/>
              <a:t>1.11.2021</a:t>
            </a:r>
            <a:r>
              <a:rPr lang="fi-FI" dirty="0"/>
              <a:t> alkaen: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ym typeface="Wingdings" panose="05000000000000000000" pitchFamily="2" charset="2"/>
              </a:rPr>
              <a:t>Lakia s</a:t>
            </a:r>
            <a:r>
              <a:rPr lang="fi-FI" sz="2000" dirty="0"/>
              <a:t>ovelletaan jatkossa myös julkisiin elintarvikehankintoihin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Muutokset perustuvat EU:n kauppatapadirektiiviin (2019/633)</a:t>
            </a:r>
          </a:p>
          <a:p>
            <a:r>
              <a:rPr lang="fi-FI" dirty="0"/>
              <a:t>Elintarvike- ja maataloustuotehankinnoissa tulee jatkossa noudattaa </a:t>
            </a:r>
            <a:r>
              <a:rPr lang="fi-FI" b="1" dirty="0"/>
              <a:t>elintarvikemarkkinalain mukaisia sopimusehtoja ja –käytäntöjä</a:t>
            </a:r>
          </a:p>
          <a:p>
            <a:r>
              <a:rPr lang="fi-FI" b="1" dirty="0"/>
              <a:t>Sovelletaan myös olemassa oleviin hankintasopimuksiin!</a:t>
            </a:r>
            <a:r>
              <a:rPr lang="fi-FI" dirty="0"/>
              <a:t> </a:t>
            </a:r>
          </a:p>
          <a:p>
            <a:r>
              <a:rPr lang="fi-FI" dirty="0"/>
              <a:t>Siirtymäaika: </a:t>
            </a:r>
            <a:r>
              <a:rPr lang="fi-FI" u="sng" dirty="0"/>
              <a:t>ennen 1.11.2021</a:t>
            </a:r>
            <a:r>
              <a:rPr lang="fi-FI" dirty="0"/>
              <a:t> kilpailutetut maataloustuotteiden ja elintarvikkeiden hankintasopimukset muutettava uudistetun lain mukaisiksi </a:t>
            </a:r>
            <a:r>
              <a:rPr lang="fi-FI" u="sng" dirty="0"/>
              <a:t>1.5.2022 mennessä</a:t>
            </a:r>
            <a:endParaRPr lang="fi-FI" dirty="0"/>
          </a:p>
          <a:p>
            <a:endParaRPr lang="fi-FI" sz="25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54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C6F64-2653-4D0B-BE2D-EAAFF780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20910"/>
            <a:ext cx="10657829" cy="792089"/>
          </a:xfrm>
        </p:spPr>
        <p:txBody>
          <a:bodyPr/>
          <a:lstStyle/>
          <a:p>
            <a:r>
              <a:rPr lang="fi-FI" sz="3200" dirty="0"/>
              <a:t>Elintarvikemarkkinalain soveltamisalasta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FB7D38-BC4B-4A08-835B-3C883247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412999"/>
            <a:ext cx="10657829" cy="4824091"/>
          </a:xfrm>
        </p:spPr>
        <p:txBody>
          <a:bodyPr/>
          <a:lstStyle/>
          <a:p>
            <a:r>
              <a:rPr lang="fi-FI" sz="2400" dirty="0"/>
              <a:t>Aiemman, nyt jo vanhentuneen, elintarvikemarkkinalakia ei sovellettu majoitus- ja ravitsemistoiminnasta annetussa laissa (308/2006) tarkoitettua majoitus- ja ravitsemistoimintaa harjoittavien elinkeinonharjoittajien kanssa tehtäviin sopimuksiin tai käytäntöihin</a:t>
            </a:r>
          </a:p>
          <a:p>
            <a:r>
              <a:rPr lang="fi-FI" sz="2400" b="1" dirty="0"/>
              <a:t>Uudistuneessa elintarvikemarkkinalaissa ei enää tällaista poikkeusta ole!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Elintarvikemarkkinalain säädökset tulevat sovellettaviksi myös majoitus- ja ravitsemistoimintaa harjoittavien elinkeinonharjoittajien kanssa tehtäviin sopimuksiin tai käytäntöihin!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Ts. hotelli- ja ravintola-ala on nyt lain soveltamisen piirissä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7E6188-F7D0-44D3-BD04-3338F710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29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93EAEF-EA21-4228-9BBE-D5128A67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764704"/>
            <a:ext cx="10658475" cy="648072"/>
          </a:xfrm>
        </p:spPr>
        <p:txBody>
          <a:bodyPr/>
          <a:lstStyle/>
          <a:p>
            <a:r>
              <a:rPr lang="fi-FI" sz="3200" dirty="0"/>
              <a:t>Tavara- vai palveluhankinta?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BF5F36-5D2F-4403-9774-7FFDBF73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484783"/>
            <a:ext cx="10658475" cy="4896545"/>
          </a:xfrm>
        </p:spPr>
        <p:txBody>
          <a:bodyPr/>
          <a:lstStyle/>
          <a:p>
            <a:r>
              <a:rPr lang="fi-FI" dirty="0"/>
              <a:t>Elintarvikemarkkinalaki tulee sovellettavaksi maataloustuotteiden ja elintarvikkeiden toimitussopimuksiin ja käytäntöihin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Kyse käytännössä tavarahankinnoista</a:t>
            </a:r>
          </a:p>
          <a:p>
            <a:r>
              <a:rPr lang="fi-FI" sz="2000" dirty="0"/>
              <a:t>Hankintasopimuksen pääasiallinen kohden määrää sovellettavat säännökset (hankintalain 7 §)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Mikäli sopimuksen pääasiallinen </a:t>
            </a:r>
            <a:r>
              <a:rPr lang="fi-FI" sz="2000"/>
              <a:t>kohde on elintarvikkeiden </a:t>
            </a:r>
            <a:r>
              <a:rPr lang="fi-FI" sz="2000" dirty="0"/>
              <a:t>hankinta, josta toimitus muodostaa vain pienen osan </a:t>
            </a:r>
            <a:r>
              <a:rPr lang="fi-FI" sz="2000" dirty="0">
                <a:sym typeface="Wingdings" panose="05000000000000000000" pitchFamily="2" charset="2"/>
              </a:rPr>
              <a:t> kyseessä tavarahankinta ja elintarvikemarkkinalain soveltamisen piirissä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ym typeface="Wingdings" panose="05000000000000000000" pitchFamily="2" charset="2"/>
              </a:rPr>
              <a:t>Palveluhankinnat jäävät pääsääntöisesti soveltamisalan ulkopuolelle (esim. henkilöstöravintolasta tehty palvelusopimus tai käyttöoikeussopimus  </a:t>
            </a:r>
            <a:r>
              <a:rPr lang="fi-FI" sz="2000" b="1" dirty="0">
                <a:sym typeface="Wingdings" panose="05000000000000000000" pitchFamily="2" charset="2"/>
              </a:rPr>
              <a:t>hankintasopimus </a:t>
            </a:r>
            <a:r>
              <a:rPr lang="fi-FI" sz="2000" dirty="0">
                <a:sym typeface="Wingdings" panose="05000000000000000000" pitchFamily="2" charset="2"/>
              </a:rPr>
              <a:t>ei koske elintarvikkeita, vaan palvelua tai käyttöoikeutta)</a:t>
            </a:r>
            <a:endParaRPr lang="fi-FI" sz="2000" dirty="0"/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C7E14C-21F9-4BBB-9415-4D2A30CE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6762" y="520857"/>
            <a:ext cx="10585821" cy="576064"/>
          </a:xfrm>
        </p:spPr>
        <p:txBody>
          <a:bodyPr/>
          <a:lstStyle/>
          <a:p>
            <a:r>
              <a:rPr lang="fi-FI" sz="3200" dirty="0"/>
              <a:t>Mitä tuotteita ETM-laki koskee? (1/2)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196752"/>
            <a:ext cx="10585821" cy="4896543"/>
          </a:xfrm>
        </p:spPr>
        <p:txBody>
          <a:bodyPr/>
          <a:lstStyle/>
          <a:p>
            <a:r>
              <a:rPr lang="fi-FI" b="1" dirty="0"/>
              <a:t>Maataloustuotteiden ja elintarvikkeiden </a:t>
            </a:r>
            <a:r>
              <a:rPr lang="fi-FI" dirty="0"/>
              <a:t>määritelmät perustuvat</a:t>
            </a:r>
            <a:r>
              <a:rPr lang="fi-FI" b="1" dirty="0"/>
              <a:t> </a:t>
            </a:r>
            <a:r>
              <a:rPr lang="fi-FI" dirty="0"/>
              <a:t>SEUT liitteeseen 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b="1" dirty="0"/>
              <a:t>Huomionarvoista soveltamisalan laajuus! </a:t>
            </a:r>
          </a:p>
          <a:p>
            <a:r>
              <a:rPr lang="fi-FI" dirty="0"/>
              <a:t>Koskee </a:t>
            </a:r>
            <a:r>
              <a:rPr lang="fi-FI" b="1" dirty="0"/>
              <a:t>perinteisten</a:t>
            </a:r>
            <a:r>
              <a:rPr lang="fi-FI" dirty="0"/>
              <a:t> elintarvikkeiden lisäksi mm. seuraavia: </a:t>
            </a:r>
          </a:p>
          <a:p>
            <a:pPr lvl="1"/>
            <a:r>
              <a:rPr lang="fi-FI" sz="2000" b="1" dirty="0"/>
              <a:t>Elävät puut ja kasvit</a:t>
            </a:r>
            <a:r>
              <a:rPr lang="fi-FI" sz="2000" dirty="0"/>
              <a:t>; </a:t>
            </a:r>
          </a:p>
          <a:p>
            <a:pPr lvl="1"/>
            <a:r>
              <a:rPr lang="fi-FI" sz="2000" dirty="0"/>
              <a:t>Oljet; </a:t>
            </a:r>
          </a:p>
          <a:p>
            <a:pPr lvl="1"/>
            <a:r>
              <a:rPr lang="fi-FI" sz="2000" dirty="0"/>
              <a:t>Auringonkukansiemenet, myös murskatut; </a:t>
            </a:r>
          </a:p>
          <a:p>
            <a:pPr lvl="1"/>
            <a:r>
              <a:rPr lang="fi-FI" sz="2000" dirty="0"/>
              <a:t>Siemenet, hedelmät ja itiöt, jollaisia käytetään kylvämiseen, kasvisten siemenet; </a:t>
            </a:r>
          </a:p>
          <a:p>
            <a:pPr lvl="1"/>
            <a:r>
              <a:rPr lang="fi-FI" sz="2000" dirty="0"/>
              <a:t>Sipulit, juuri ja varsimukulat sekä juurakot, lepotilassa olevat, kasvavat tai kukkivat; </a:t>
            </a:r>
          </a:p>
          <a:p>
            <a:pPr lvl="1"/>
            <a:r>
              <a:rPr lang="fi-FI" sz="2000" dirty="0"/>
              <a:t>Leikkokukat ja kukannuput, jollaiset soveltuvat kukkakimppuihin tai koristetarkoituksiin, tuoreet, kuivatut, värjätyt, valkaistut, kyllästetyt tai muulla tavalla valmistetut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1FFCEC-E7A5-4861-AC33-D2389FE2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153773" cy="1584149"/>
          </a:xfrm>
        </p:spPr>
        <p:txBody>
          <a:bodyPr/>
          <a:lstStyle/>
          <a:p>
            <a:r>
              <a:rPr lang="fi-FI" dirty="0"/>
              <a:t>Mitä tuotteita ETM-laki koskee?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AAB67B-9DF6-4E89-A7C4-54AB77981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276872"/>
            <a:ext cx="9577709" cy="3528616"/>
          </a:xfrm>
        </p:spPr>
        <p:txBody>
          <a:bodyPr/>
          <a:lstStyle/>
          <a:p>
            <a:r>
              <a:rPr lang="fi-FI" sz="2200" dirty="0"/>
              <a:t>Hankintayksikön tulisi kartoittaa hankintasopimuksensa ja arvioida hankintatoimintaansa kokonaisuutena</a:t>
            </a:r>
          </a:p>
          <a:p>
            <a:pPr lvl="1"/>
            <a:r>
              <a:rPr lang="fi-FI" sz="2000" dirty="0"/>
              <a:t>Laki tulee sovellettavaksi esimerkiksi niin keskuskeittiöiden hankinnoissa kuin teknisen toimenkin hankinnoissa (esim. elävät puut, kukkasipulit, kasvit jne.)</a:t>
            </a:r>
          </a:p>
          <a:p>
            <a:r>
              <a:rPr lang="fi-FI" sz="2200" b="1" dirty="0" err="1"/>
              <a:t>Huom</a:t>
            </a:r>
            <a:r>
              <a:rPr lang="fi-FI" sz="2200" b="1" dirty="0"/>
              <a:t>! </a:t>
            </a:r>
            <a:r>
              <a:rPr lang="fi-FI" sz="2200" dirty="0"/>
              <a:t>Mikäli esimerkiksi tavarahankinnassa yksikin tuote on lain soveltamisalan piirissä </a:t>
            </a:r>
            <a:r>
              <a:rPr lang="fi-FI" sz="2200" dirty="0">
                <a:sym typeface="Wingdings" panose="05000000000000000000" pitchFamily="2" charset="2"/>
              </a:rPr>
              <a:t> laki tulee sovellettavaksi hankintaan</a:t>
            </a:r>
          </a:p>
          <a:p>
            <a:endParaRPr lang="fi-FI" sz="22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6D8667-24C0-4CF4-8C81-00D47DE3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6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6760" y="429327"/>
            <a:ext cx="10658475" cy="551401"/>
          </a:xfrm>
        </p:spPr>
        <p:txBody>
          <a:bodyPr/>
          <a:lstStyle/>
          <a:p>
            <a:r>
              <a:rPr lang="fi-FI" sz="3200" dirty="0"/>
              <a:t>Minkälaisia sopimusehtoja ei saa olla?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052735"/>
            <a:ext cx="10658475" cy="525658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Kyse on </a:t>
            </a:r>
            <a:r>
              <a:rPr lang="fi-FI" b="1" dirty="0"/>
              <a:t>pakottavista</a:t>
            </a:r>
            <a:r>
              <a:rPr lang="fi-FI" dirty="0"/>
              <a:t> säännöistä eli näitä ei voi jättää noudattamatta! Tuleekin aina huomioida sopimuksessa!</a:t>
            </a:r>
            <a:br>
              <a:rPr lang="fi-FI" dirty="0"/>
            </a:br>
            <a:endParaRPr lang="fi-FI" sz="700" dirty="0"/>
          </a:p>
          <a:p>
            <a:pPr marL="457200" indent="-457200">
              <a:buFont typeface="+mj-lt"/>
              <a:buAutoNum type="arabicParenR"/>
            </a:pPr>
            <a:r>
              <a:rPr lang="fi-FI" b="1" dirty="0"/>
              <a:t>Pitkä maksuaika </a:t>
            </a:r>
            <a:r>
              <a:rPr lang="fi-FI" dirty="0"/>
              <a:t>(yli 30 pv tai poikkeuksellisesti yli 60 pv) </a:t>
            </a:r>
            <a:br>
              <a:rPr lang="fi-FI" b="1" dirty="0"/>
            </a:br>
            <a:r>
              <a:rPr lang="fi-FI" u="sng" dirty="0"/>
              <a:t>Maksuaikasääntöä ei sovelleta</a:t>
            </a:r>
            <a:r>
              <a:rPr lang="fi-FI" dirty="0"/>
              <a:t>, mikäli hankinta tehdään koulujakelutuella (koulumaito- ja kouluhedelmätuki) tai kyseessä on terveydenhuoltopalveluja tarjoava julkisyhteisö.</a:t>
            </a:r>
            <a:br>
              <a:rPr lang="fi-FI" dirty="0"/>
            </a:br>
            <a:endParaRPr lang="fi-FI" sz="300" u="sng" dirty="0"/>
          </a:p>
          <a:p>
            <a:pPr marL="890587" lvl="2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 err="1">
                <a:sym typeface="Wingdings" panose="05000000000000000000" pitchFamily="2" charset="2"/>
              </a:rPr>
              <a:t>JYSEn</a:t>
            </a:r>
            <a:r>
              <a:rPr lang="fi-FI" sz="2000" dirty="0">
                <a:sym typeface="Wingdings" panose="05000000000000000000" pitchFamily="2" charset="2"/>
              </a:rPr>
              <a:t> mukainen maksuehto 21 pv eli täyttää lain vaatimuksen sellaisenaan (JYSE Tavarat 2017: 6.2; JYSE Palvelut 2017: 10.2)</a:t>
            </a:r>
            <a:br>
              <a:rPr lang="fi-FI" dirty="0">
                <a:sym typeface="Wingdings" panose="05000000000000000000" pitchFamily="2" charset="2"/>
              </a:rPr>
            </a:br>
            <a:endParaRPr lang="fi-FI" u="sng" dirty="0"/>
          </a:p>
          <a:p>
            <a:pPr marL="457200" indent="-457200">
              <a:buFont typeface="+mj-lt"/>
              <a:buAutoNum type="arabicParenR"/>
            </a:pPr>
            <a:r>
              <a:rPr lang="fi-FI" b="1" dirty="0"/>
              <a:t>Lyhyt peruutusehto </a:t>
            </a:r>
            <a:r>
              <a:rPr lang="fi-FI" dirty="0"/>
              <a:t>eli ehto, joka mahdollistaisi tilauksen peruuttamisen alle 30 pv ennen sovittua toimitusajankohtaa</a:t>
            </a:r>
          </a:p>
          <a:p>
            <a:pPr marL="457200" indent="-457200">
              <a:buFont typeface="+mj-lt"/>
              <a:buAutoNum type="arabicParenR"/>
            </a:pPr>
            <a:r>
              <a:rPr lang="fi-FI" b="1" dirty="0"/>
              <a:t>Ehto, joka mahdollistaisi ostajan tehdä sopimukseen yksipuolisia muutoksia</a:t>
            </a:r>
            <a:br>
              <a:rPr lang="fi-FI" b="1" dirty="0"/>
            </a:br>
            <a:r>
              <a:rPr lang="fi-FI" dirty="0">
                <a:sym typeface="Wingdings" panose="05000000000000000000" pitchFamily="2" charset="2"/>
              </a:rPr>
              <a:t> Huomioi kohdat 2-3 erikseen JYSE-ehtoja käytettäessä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5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C94D99-6ED5-4DE8-84CF-635FB14D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3"/>
            <a:ext cx="11089877" cy="720079"/>
          </a:xfrm>
        </p:spPr>
        <p:txBody>
          <a:bodyPr/>
          <a:lstStyle/>
          <a:p>
            <a:r>
              <a:rPr lang="fi-FI" sz="3200" dirty="0"/>
              <a:t>Minkälaisia sopimusehtoja ei saa olla?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1F0ED7-8150-4E9E-8F86-DBB359B2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268760"/>
            <a:ext cx="10658475" cy="4536728"/>
          </a:xfrm>
        </p:spPr>
        <p:txBody>
          <a:bodyPr/>
          <a:lstStyle/>
          <a:p>
            <a:pPr marL="457200" indent="-457200">
              <a:buFont typeface="+mj-lt"/>
              <a:buAutoNum type="arabicParenR" startAt="4"/>
            </a:pPr>
            <a:r>
              <a:rPr lang="fi-FI" sz="2000" b="1" dirty="0"/>
              <a:t>Kielletyt maksut</a:t>
            </a:r>
            <a:r>
              <a:rPr lang="fi-FI" sz="2000" dirty="0"/>
              <a:t> eli ostaja ei voi periä mm. myyntiin liittymättömiä maksuja; mainonnasta ja markkinoinnista; varastoinnista jne.</a:t>
            </a:r>
            <a:endParaRPr lang="fi-FI" sz="2000" b="1" dirty="0"/>
          </a:p>
          <a:p>
            <a:pPr marL="457200" indent="-457200">
              <a:buFont typeface="+mj-lt"/>
              <a:buAutoNum type="arabicParenR" startAt="4"/>
            </a:pPr>
            <a:r>
              <a:rPr lang="fi-FI" sz="2000" b="1" dirty="0"/>
              <a:t>Kaupalliset kostotoimet</a:t>
            </a:r>
            <a:r>
              <a:rPr lang="fi-FI" sz="2000" dirty="0"/>
              <a:t> tilanteessa, jossa tavarantoimittaja käyttää sopimusperusteisia tai lakisääteisiä oikeuksiaan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fi-FI" sz="2000" b="1" dirty="0"/>
              <a:t>Palautusehto</a:t>
            </a:r>
            <a:r>
              <a:rPr lang="fi-FI" sz="2000" dirty="0"/>
              <a:t>, joka oikeuttaisi ostajan</a:t>
            </a:r>
            <a:r>
              <a:rPr lang="fi-FI" sz="2000" b="1" dirty="0"/>
              <a:t> </a:t>
            </a:r>
            <a:r>
              <a:rPr lang="fi-FI" sz="2000" dirty="0"/>
              <a:t>mm. maksutta palauttamaan myymättä jääneitä tuotteita, jollei siitä ole erikseen sovittu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>
                <a:sym typeface="Wingdings" panose="05000000000000000000" pitchFamily="2" charset="2"/>
              </a:rPr>
              <a:t> Huomioi kohdat 4-6 erikseen JYSE-ehtoja käytettäessä</a:t>
            </a:r>
            <a:br>
              <a:rPr lang="fi-FI" sz="2000" dirty="0">
                <a:sym typeface="Wingdings" panose="05000000000000000000" pitchFamily="2" charset="2"/>
              </a:rPr>
            </a:br>
            <a:endParaRPr lang="fi-FI" sz="2000" dirty="0"/>
          </a:p>
          <a:p>
            <a:pPr marL="457200" indent="-457200">
              <a:buFont typeface="+mj-lt"/>
              <a:buAutoNum type="arabicParenR" startAt="4"/>
            </a:pPr>
            <a:r>
              <a:rPr lang="fi-FI" sz="2000" b="1" dirty="0"/>
              <a:t>Ostajan on tavarantoimittajan pyynnöstä vahvistettava toimitussopimuksen ehdot kirjallisesti</a:t>
            </a:r>
            <a:br>
              <a:rPr lang="fi-FI" sz="2000" b="1" dirty="0">
                <a:sym typeface="Wingdings" panose="05000000000000000000" pitchFamily="2" charset="2"/>
              </a:rPr>
            </a:br>
            <a:br>
              <a:rPr lang="fi-FI" sz="2000" b="1" dirty="0">
                <a:sym typeface="Wingdings" panose="05000000000000000000" pitchFamily="2" charset="2"/>
              </a:rPr>
            </a:br>
            <a:r>
              <a:rPr lang="fi-FI" sz="2000" dirty="0">
                <a:sym typeface="Wingdings" panose="05000000000000000000" pitchFamily="2" charset="2"/>
              </a:rPr>
              <a:t> JYSE-ehdoissa huomioitu; hankintasopimukset tulee ylipäätään tehdä kirjallisena</a:t>
            </a:r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D87073-CDBD-420B-BDA2-AE099E3B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8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2A70A9CF-D7BA-4FC2-B598-FA67E9F32714}" vid="{F92C2463-248E-4CEB-9AD2-0539AAF9365D}"/>
    </a:ext>
  </a:extLst>
</a:theme>
</file>

<file path=ppt/theme/theme2.xml><?xml version="1.0" encoding="utf-8"?>
<a:theme xmlns:a="http://schemas.openxmlformats.org/drawingml/2006/main" name="Office Theme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5826360DC43DA4C93A89EF3AB67C88C" ma:contentTypeVersion="10" ma:contentTypeDescription="Luo uusi asiakirja." ma:contentTypeScope="" ma:versionID="b329e0e19aa131533c44ae9e6b881f89">
  <xsd:schema xmlns:xsd="http://www.w3.org/2001/XMLSchema" xmlns:xs="http://www.w3.org/2001/XMLSchema" xmlns:p="http://schemas.microsoft.com/office/2006/metadata/properties" xmlns:ns2="58f1a7c9-e304-448c-bca3-d9d818312f6e" xmlns:ns3="d254715d-8d8d-41a4-8fef-3480790ffd89" targetNamespace="http://schemas.microsoft.com/office/2006/metadata/properties" ma:root="true" ma:fieldsID="58b1a125a79a9839a8c1ee8b2800e94c" ns2:_="" ns3:_="">
    <xsd:import namespace="58f1a7c9-e304-448c-bca3-d9d818312f6e"/>
    <xsd:import namespace="d254715d-8d8d-41a4-8fef-3480790ff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1a7c9-e304-448c-bca3-d9d81831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4715d-8d8d-41a4-8fef-3480790ff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1DD6A-CD98-452D-845D-0A58D078D395}">
  <ds:schemaRefs>
    <ds:schemaRef ds:uri="http://schemas.microsoft.com/office/2006/documentManagement/types"/>
    <ds:schemaRef ds:uri="http://www.w3.org/XML/1998/namespace"/>
    <ds:schemaRef ds:uri="58f1a7c9-e304-448c-bca3-d9d818312f6e"/>
    <ds:schemaRef ds:uri="http://schemas.openxmlformats.org/package/2006/metadata/core-properties"/>
    <ds:schemaRef ds:uri="http://purl.org/dc/dcmitype/"/>
    <ds:schemaRef ds:uri="http://purl.org/dc/elements/1.1/"/>
    <ds:schemaRef ds:uri="d254715d-8d8d-41a4-8fef-3480790ffd89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B7FA0F-8DE7-4FB9-A4E6-5427BA747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303BD-9C88-4813-9BA1-BBD3558ED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1a7c9-e304-448c-bca3-d9d818312f6e"/>
    <ds:schemaRef ds:uri="d254715d-8d8d-41a4-8fef-3480790ff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JHNY_malli</Template>
  <TotalTime>2994</TotalTime>
  <Words>1263</Words>
  <Application>Microsoft Office PowerPoint</Application>
  <PresentationFormat>Laajakuva</PresentationFormat>
  <Paragraphs>124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Trio Grotesk Medium</vt:lpstr>
      <vt:lpstr>Work Sans SemiBold</vt:lpstr>
      <vt:lpstr>Trio Grotesk</vt:lpstr>
      <vt:lpstr>Wingdings</vt:lpstr>
      <vt:lpstr>JHNY</vt:lpstr>
      <vt:lpstr>Elintarvikemarkkinalain vaikutukset julkisiin hankintoihin  </vt:lpstr>
      <vt:lpstr>Elintarvikemarkkinalain soveltamisalasta</vt:lpstr>
      <vt:lpstr>Milloin elintarvikemarkkinalakia pitää soveltaa hankintayksikössä?</vt:lpstr>
      <vt:lpstr>Elintarvikemarkkinalain soveltamisalasta</vt:lpstr>
      <vt:lpstr>Tavara- vai palveluhankinta?</vt:lpstr>
      <vt:lpstr>Mitä tuotteita ETM-laki koskee? (1/2) </vt:lpstr>
      <vt:lpstr>Mitä tuotteita ETM-laki koskee? (2/2)</vt:lpstr>
      <vt:lpstr>Minkälaisia sopimusehtoja ei saa olla? (1/2)</vt:lpstr>
      <vt:lpstr>Minkälaisia sopimusehtoja ei saa olla? (2/2)</vt:lpstr>
      <vt:lpstr>Entä minkälaisia ehtoja hankintasopimuksessa saa olla? </vt:lpstr>
      <vt:lpstr>Mitä jos hankintasopimus on kilpailutettu ennen 1.11.2021? </vt:lpstr>
      <vt:lpstr>Miten voimassa olevaa hankintasopimusta voi muuttaa? </vt:lpstr>
      <vt:lpstr>Mitä voimme tehdä, jos emme voi muuttaa voimassaolevaa sopimusta?</vt:lpstr>
      <vt:lpstr>Miten ETM-laki suhtautuu puitejärjestelyihin?</vt:lpstr>
      <vt:lpstr>Entä ETM-lain valvonta ja seuraamukset?</vt:lpstr>
      <vt:lpstr>Pari hankintaesimerkkiä</vt:lpstr>
      <vt:lpstr>Muista ainakin nämä</vt:lpstr>
      <vt:lpstr>PowerPoint-esitys</vt:lpstr>
      <vt:lpstr>PowerPoint-esitys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Elintarvikemarkkinalain vaikutukset julkisiin hankintoihin</dc:title>
  <dc:creator>Mäkinen Vaula</dc:creator>
  <cp:lastModifiedBy>Torkkel Stiina</cp:lastModifiedBy>
  <cp:revision>4</cp:revision>
  <dcterms:created xsi:type="dcterms:W3CDTF">2021-10-27T12:48:41Z</dcterms:created>
  <dcterms:modified xsi:type="dcterms:W3CDTF">2021-11-11T13:30:01Z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0x01010095826360DC43DA4C93A89EF3AB67C88C</vt:lpwstr>
  </property>
</Properties>
</file>