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664" r:id="rId6"/>
    <p:sldMasterId id="2147483697" r:id="rId7"/>
  </p:sldMasterIdLst>
  <p:notesMasterIdLst>
    <p:notesMasterId r:id="rId18"/>
  </p:notesMasterIdLst>
  <p:handoutMasterIdLst>
    <p:handoutMasterId r:id="rId19"/>
  </p:handoutMasterIdLst>
  <p:sldIdLst>
    <p:sldId id="273" r:id="rId8"/>
    <p:sldId id="274" r:id="rId9"/>
    <p:sldId id="261" r:id="rId10"/>
    <p:sldId id="259" r:id="rId11"/>
    <p:sldId id="262" r:id="rId12"/>
    <p:sldId id="269" r:id="rId13"/>
    <p:sldId id="308" r:id="rId14"/>
    <p:sldId id="306" r:id="rId15"/>
    <p:sldId id="296" r:id="rId16"/>
    <p:sldId id="27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9A72F4D-2B44-4650-B48D-15C27FBBFADE}">
          <p14:sldIdLst>
            <p14:sldId id="273"/>
            <p14:sldId id="274"/>
            <p14:sldId id="261"/>
            <p14:sldId id="259"/>
            <p14:sldId id="262"/>
            <p14:sldId id="269"/>
            <p14:sldId id="308"/>
            <p14:sldId id="306"/>
            <p14:sldId id="29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F"/>
    <a:srgbClr val="293543"/>
    <a:srgbClr val="293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206FD-5479-419A-A1E6-5246AF2DDE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E81DEFF-8E0F-4AAB-B125-AC3B1AE61FD0}">
      <dgm:prSet phldrT="[Teksti]"/>
      <dgm:spPr/>
      <dgm:t>
        <a:bodyPr/>
        <a:lstStyle/>
        <a:p>
          <a:pPr algn="ctr"/>
          <a:r>
            <a:rPr lang="fi-FI" dirty="0"/>
            <a:t>Selvitysten on oltava alle 3 kuukauden sisään päivättyjä sopimuksen tekohetkeen nähden</a:t>
          </a:r>
        </a:p>
      </dgm:t>
    </dgm:pt>
    <dgm:pt modelId="{F2049EF3-A67D-4FB5-BBE4-0E8F3973BEA5}" type="parTrans" cxnId="{651FE381-5FA4-42E3-B63F-A53AEE4EE3E5}">
      <dgm:prSet/>
      <dgm:spPr/>
      <dgm:t>
        <a:bodyPr/>
        <a:lstStyle/>
        <a:p>
          <a:endParaRPr lang="fi-FI"/>
        </a:p>
      </dgm:t>
    </dgm:pt>
    <dgm:pt modelId="{74874EF2-9596-4AE7-9328-166D9AB87C8B}" type="sibTrans" cxnId="{651FE381-5FA4-42E3-B63F-A53AEE4EE3E5}">
      <dgm:prSet/>
      <dgm:spPr/>
      <dgm:t>
        <a:bodyPr/>
        <a:lstStyle/>
        <a:p>
          <a:endParaRPr lang="fi-FI"/>
        </a:p>
      </dgm:t>
    </dgm:pt>
    <dgm:pt modelId="{E743D3CE-077E-4EB5-B22F-026612941E55}">
      <dgm:prSet phldrT="[Teksti]"/>
      <dgm:spPr/>
      <dgm:t>
        <a:bodyPr/>
        <a:lstStyle/>
        <a:p>
          <a:endParaRPr lang="fi-FI" dirty="0"/>
        </a:p>
      </dgm:t>
    </dgm:pt>
    <dgm:pt modelId="{D328D3D2-6359-4EFF-8DDD-3B540172692D}" type="parTrans" cxnId="{9384FC65-82C7-4BAF-83CB-73A4130F4B76}">
      <dgm:prSet/>
      <dgm:spPr/>
      <dgm:t>
        <a:bodyPr/>
        <a:lstStyle/>
        <a:p>
          <a:endParaRPr lang="fi-FI"/>
        </a:p>
      </dgm:t>
    </dgm:pt>
    <dgm:pt modelId="{0209971B-555D-4C1C-A954-A470A34E6A48}" type="sibTrans" cxnId="{9384FC65-82C7-4BAF-83CB-73A4130F4B76}">
      <dgm:prSet/>
      <dgm:spPr/>
      <dgm:t>
        <a:bodyPr/>
        <a:lstStyle/>
        <a:p>
          <a:endParaRPr lang="fi-FI"/>
        </a:p>
      </dgm:t>
    </dgm:pt>
    <dgm:pt modelId="{62B69F5C-984B-4771-A984-C95C5C5AFA52}">
      <dgm:prSet phldrT="[Teksti]"/>
      <dgm:spPr/>
      <dgm:t>
        <a:bodyPr/>
        <a:lstStyle/>
        <a:p>
          <a:pPr algn="ctr"/>
          <a:r>
            <a:rPr lang="fi-FI" dirty="0"/>
            <a:t>Selvitykset on säilytettävä vähintään 2 vuotta sopimusta koskevan työn päättymisestä</a:t>
          </a:r>
        </a:p>
      </dgm:t>
    </dgm:pt>
    <dgm:pt modelId="{224730F5-6F7D-4528-B71A-A102E8405F38}" type="parTrans" cxnId="{3BE0812C-6B7D-46A7-B0C5-6F3E5B84A449}">
      <dgm:prSet/>
      <dgm:spPr/>
      <dgm:t>
        <a:bodyPr/>
        <a:lstStyle/>
        <a:p>
          <a:endParaRPr lang="fi-FI"/>
        </a:p>
      </dgm:t>
    </dgm:pt>
    <dgm:pt modelId="{277EF79F-9549-4553-A190-48D6F2DE6A70}" type="sibTrans" cxnId="{3BE0812C-6B7D-46A7-B0C5-6F3E5B84A449}">
      <dgm:prSet/>
      <dgm:spPr/>
      <dgm:t>
        <a:bodyPr/>
        <a:lstStyle/>
        <a:p>
          <a:endParaRPr lang="fi-FI"/>
        </a:p>
      </dgm:t>
    </dgm:pt>
    <dgm:pt modelId="{0C0EC89D-2A82-4C32-A291-02F964E9F025}">
      <dgm:prSet phldrT="[Teksti]" phldr="1"/>
      <dgm:spPr/>
      <dgm:t>
        <a:bodyPr/>
        <a:lstStyle/>
        <a:p>
          <a:endParaRPr lang="fi-FI" dirty="0"/>
        </a:p>
      </dgm:t>
    </dgm:pt>
    <dgm:pt modelId="{2D22312C-2E25-4069-AB72-B39065B28C71}" type="parTrans" cxnId="{18134F90-8CE9-45FC-9311-4CF44942AA4C}">
      <dgm:prSet/>
      <dgm:spPr/>
      <dgm:t>
        <a:bodyPr/>
        <a:lstStyle/>
        <a:p>
          <a:endParaRPr lang="fi-FI"/>
        </a:p>
      </dgm:t>
    </dgm:pt>
    <dgm:pt modelId="{5F886B61-2779-475B-B142-43425A3EA684}" type="sibTrans" cxnId="{18134F90-8CE9-45FC-9311-4CF44942AA4C}">
      <dgm:prSet/>
      <dgm:spPr/>
      <dgm:t>
        <a:bodyPr/>
        <a:lstStyle/>
        <a:p>
          <a:endParaRPr lang="fi-FI"/>
        </a:p>
      </dgm:t>
    </dgm:pt>
    <dgm:pt modelId="{5953A639-C67A-4C3D-B683-AEB8121F6689}" type="pres">
      <dgm:prSet presAssocID="{CB4206FD-5479-419A-A1E6-5246AF2DDE5D}" presName="linear" presStyleCnt="0">
        <dgm:presLayoutVars>
          <dgm:animLvl val="lvl"/>
          <dgm:resizeHandles val="exact"/>
        </dgm:presLayoutVars>
      </dgm:prSet>
      <dgm:spPr/>
    </dgm:pt>
    <dgm:pt modelId="{CD9798FB-C5CD-4C94-9D47-172E438C541B}" type="pres">
      <dgm:prSet presAssocID="{CE81DEFF-8E0F-4AAB-B125-AC3B1AE61FD0}" presName="parentText" presStyleLbl="node1" presStyleIdx="0" presStyleCnt="2" custScaleY="149060" custLinFactY="-17668" custLinFactNeighborX="536" custLinFactNeighborY="-100000">
        <dgm:presLayoutVars>
          <dgm:chMax val="0"/>
          <dgm:bulletEnabled val="1"/>
        </dgm:presLayoutVars>
      </dgm:prSet>
      <dgm:spPr/>
    </dgm:pt>
    <dgm:pt modelId="{3F2F571D-E652-474A-AA0F-EE9C1B9C5E42}" type="pres">
      <dgm:prSet presAssocID="{CE81DEFF-8E0F-4AAB-B125-AC3B1AE61FD0}" presName="childText" presStyleLbl="revTx" presStyleIdx="0" presStyleCnt="2">
        <dgm:presLayoutVars>
          <dgm:bulletEnabled val="1"/>
        </dgm:presLayoutVars>
      </dgm:prSet>
      <dgm:spPr/>
    </dgm:pt>
    <dgm:pt modelId="{20969971-8362-4BC5-9A02-17D6AA173E60}" type="pres">
      <dgm:prSet presAssocID="{62B69F5C-984B-4771-A984-C95C5C5AFA52}" presName="parentText" presStyleLbl="node1" presStyleIdx="1" presStyleCnt="2" custScaleY="133003" custLinFactY="-30947" custLinFactNeighborX="-179" custLinFactNeighborY="-100000">
        <dgm:presLayoutVars>
          <dgm:chMax val="0"/>
          <dgm:bulletEnabled val="1"/>
        </dgm:presLayoutVars>
      </dgm:prSet>
      <dgm:spPr/>
    </dgm:pt>
    <dgm:pt modelId="{A477937F-B309-451D-A3D9-9C3E7B6ECEB8}" type="pres">
      <dgm:prSet presAssocID="{62B69F5C-984B-4771-A984-C95C5C5AFA5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BE0812C-6B7D-46A7-B0C5-6F3E5B84A449}" srcId="{CB4206FD-5479-419A-A1E6-5246AF2DDE5D}" destId="{62B69F5C-984B-4771-A984-C95C5C5AFA52}" srcOrd="1" destOrd="0" parTransId="{224730F5-6F7D-4528-B71A-A102E8405F38}" sibTransId="{277EF79F-9549-4553-A190-48D6F2DE6A70}"/>
    <dgm:cxn modelId="{55DAC73F-37CA-4646-AD5D-BFA1934A116F}" type="presOf" srcId="{CB4206FD-5479-419A-A1E6-5246AF2DDE5D}" destId="{5953A639-C67A-4C3D-B683-AEB8121F6689}" srcOrd="0" destOrd="0" presId="urn:microsoft.com/office/officeart/2005/8/layout/vList2"/>
    <dgm:cxn modelId="{9384FC65-82C7-4BAF-83CB-73A4130F4B76}" srcId="{CE81DEFF-8E0F-4AAB-B125-AC3B1AE61FD0}" destId="{E743D3CE-077E-4EB5-B22F-026612941E55}" srcOrd="0" destOrd="0" parTransId="{D328D3D2-6359-4EFF-8DDD-3B540172692D}" sibTransId="{0209971B-555D-4C1C-A954-A470A34E6A48}"/>
    <dgm:cxn modelId="{651FE381-5FA4-42E3-B63F-A53AEE4EE3E5}" srcId="{CB4206FD-5479-419A-A1E6-5246AF2DDE5D}" destId="{CE81DEFF-8E0F-4AAB-B125-AC3B1AE61FD0}" srcOrd="0" destOrd="0" parTransId="{F2049EF3-A67D-4FB5-BBE4-0E8F3973BEA5}" sibTransId="{74874EF2-9596-4AE7-9328-166D9AB87C8B}"/>
    <dgm:cxn modelId="{18134F90-8CE9-45FC-9311-4CF44942AA4C}" srcId="{62B69F5C-984B-4771-A984-C95C5C5AFA52}" destId="{0C0EC89D-2A82-4C32-A291-02F964E9F025}" srcOrd="0" destOrd="0" parTransId="{2D22312C-2E25-4069-AB72-B39065B28C71}" sibTransId="{5F886B61-2779-475B-B142-43425A3EA684}"/>
    <dgm:cxn modelId="{161F0795-FF8B-4612-9AF7-A3EE32F897EA}" type="presOf" srcId="{CE81DEFF-8E0F-4AAB-B125-AC3B1AE61FD0}" destId="{CD9798FB-C5CD-4C94-9D47-172E438C541B}" srcOrd="0" destOrd="0" presId="urn:microsoft.com/office/officeart/2005/8/layout/vList2"/>
    <dgm:cxn modelId="{E3ED9DCC-0FF3-4BDD-A23F-1E7CD6FF1F04}" type="presOf" srcId="{E743D3CE-077E-4EB5-B22F-026612941E55}" destId="{3F2F571D-E652-474A-AA0F-EE9C1B9C5E42}" srcOrd="0" destOrd="0" presId="urn:microsoft.com/office/officeart/2005/8/layout/vList2"/>
    <dgm:cxn modelId="{9EEE2EF6-AAB9-4C46-A106-252987D25B24}" type="presOf" srcId="{0C0EC89D-2A82-4C32-A291-02F964E9F025}" destId="{A477937F-B309-451D-A3D9-9C3E7B6ECEB8}" srcOrd="0" destOrd="0" presId="urn:microsoft.com/office/officeart/2005/8/layout/vList2"/>
    <dgm:cxn modelId="{BE06BDF7-4C90-49C2-9E0F-C684DF3C57CF}" type="presOf" srcId="{62B69F5C-984B-4771-A984-C95C5C5AFA52}" destId="{20969971-8362-4BC5-9A02-17D6AA173E60}" srcOrd="0" destOrd="0" presId="urn:microsoft.com/office/officeart/2005/8/layout/vList2"/>
    <dgm:cxn modelId="{E476C153-509F-40FD-B369-83D064D56437}" type="presParOf" srcId="{5953A639-C67A-4C3D-B683-AEB8121F6689}" destId="{CD9798FB-C5CD-4C94-9D47-172E438C541B}" srcOrd="0" destOrd="0" presId="urn:microsoft.com/office/officeart/2005/8/layout/vList2"/>
    <dgm:cxn modelId="{79C5C259-C8D2-4203-9054-527986DC458E}" type="presParOf" srcId="{5953A639-C67A-4C3D-B683-AEB8121F6689}" destId="{3F2F571D-E652-474A-AA0F-EE9C1B9C5E42}" srcOrd="1" destOrd="0" presId="urn:microsoft.com/office/officeart/2005/8/layout/vList2"/>
    <dgm:cxn modelId="{9EC3ABD6-F088-4ACA-AD7A-1BB845E2299C}" type="presParOf" srcId="{5953A639-C67A-4C3D-B683-AEB8121F6689}" destId="{20969971-8362-4BC5-9A02-17D6AA173E60}" srcOrd="2" destOrd="0" presId="urn:microsoft.com/office/officeart/2005/8/layout/vList2"/>
    <dgm:cxn modelId="{D9AEA288-5182-4751-A09E-37877835B3A9}" type="presParOf" srcId="{5953A639-C67A-4C3D-B683-AEB8121F6689}" destId="{A477937F-B309-451D-A3D9-9C3E7B6ECE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E6016-87DE-45D8-8CF9-08E0119F9D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0F35D5E-4F72-461B-A64F-AA39835689E8}">
      <dgm:prSet phldrT="[Teksti]"/>
      <dgm:spPr/>
      <dgm:t>
        <a:bodyPr/>
        <a:lstStyle/>
        <a:p>
          <a:r>
            <a:rPr lang="fi-FI" dirty="0"/>
            <a:t>Toimivat hallintajärjestelmät</a:t>
          </a:r>
        </a:p>
      </dgm:t>
    </dgm:pt>
    <dgm:pt modelId="{1AFB1016-66C9-47AA-A388-C81015F9C2B6}" type="parTrans" cxnId="{3579B3F3-D1A4-4F62-B9E4-119CD08A2595}">
      <dgm:prSet/>
      <dgm:spPr/>
      <dgm:t>
        <a:bodyPr/>
        <a:lstStyle/>
        <a:p>
          <a:endParaRPr lang="fi-FI"/>
        </a:p>
      </dgm:t>
    </dgm:pt>
    <dgm:pt modelId="{62E2265E-21B2-4AE1-AD5D-CA81D184DFE8}" type="sibTrans" cxnId="{3579B3F3-D1A4-4F62-B9E4-119CD08A2595}">
      <dgm:prSet/>
      <dgm:spPr/>
      <dgm:t>
        <a:bodyPr/>
        <a:lstStyle/>
        <a:p>
          <a:endParaRPr lang="fi-FI"/>
        </a:p>
      </dgm:t>
    </dgm:pt>
    <dgm:pt modelId="{D7E024A5-96F2-462D-8348-813E404F1894}">
      <dgm:prSet phldrT="[Teksti]"/>
      <dgm:spPr/>
      <dgm:t>
        <a:bodyPr/>
        <a:lstStyle/>
        <a:p>
          <a:r>
            <a:rPr lang="fi-FI" dirty="0"/>
            <a:t>Sähköinen alusta tilaajavastuuselvitysten tallentamiseen</a:t>
          </a:r>
        </a:p>
      </dgm:t>
    </dgm:pt>
    <dgm:pt modelId="{8878BC06-9E04-4061-8B50-391860997F21}" type="parTrans" cxnId="{9D823C40-E0C0-4BB5-865A-ECADACCBB352}">
      <dgm:prSet/>
      <dgm:spPr/>
      <dgm:t>
        <a:bodyPr/>
        <a:lstStyle/>
        <a:p>
          <a:endParaRPr lang="fi-FI"/>
        </a:p>
      </dgm:t>
    </dgm:pt>
    <dgm:pt modelId="{70A9468B-9CD0-48F1-AA91-C100FF895073}" type="sibTrans" cxnId="{9D823C40-E0C0-4BB5-865A-ECADACCBB352}">
      <dgm:prSet/>
      <dgm:spPr/>
      <dgm:t>
        <a:bodyPr/>
        <a:lstStyle/>
        <a:p>
          <a:endParaRPr lang="fi-FI"/>
        </a:p>
      </dgm:t>
    </dgm:pt>
    <dgm:pt modelId="{36D93EC4-0966-4E0B-B37F-7A01556E58FB}">
      <dgm:prSet phldrT="[Teksti]"/>
      <dgm:spPr/>
      <dgm:t>
        <a:bodyPr/>
        <a:lstStyle/>
        <a:p>
          <a:r>
            <a:rPr lang="fi-FI" dirty="0"/>
            <a:t>Selkeä ohjeistus</a:t>
          </a:r>
        </a:p>
      </dgm:t>
    </dgm:pt>
    <dgm:pt modelId="{EFDF18BB-A0F9-4DE5-BAF6-FA63F998BE11}" type="parTrans" cxnId="{19151F0A-4A33-4B76-A05A-73A53C839328}">
      <dgm:prSet/>
      <dgm:spPr/>
      <dgm:t>
        <a:bodyPr/>
        <a:lstStyle/>
        <a:p>
          <a:endParaRPr lang="fi-FI"/>
        </a:p>
      </dgm:t>
    </dgm:pt>
    <dgm:pt modelId="{F39CB702-F1E4-4302-A096-1E1C93788F3A}" type="sibTrans" cxnId="{19151F0A-4A33-4B76-A05A-73A53C839328}">
      <dgm:prSet/>
      <dgm:spPr/>
      <dgm:t>
        <a:bodyPr/>
        <a:lstStyle/>
        <a:p>
          <a:endParaRPr lang="fi-FI"/>
        </a:p>
      </dgm:t>
    </dgm:pt>
    <dgm:pt modelId="{21C6AE79-6D9A-44BD-B9FE-0259EE6EFC1D}">
      <dgm:prSet phldrT="[Teksti]"/>
      <dgm:spPr/>
      <dgm:t>
        <a:bodyPr/>
        <a:lstStyle/>
        <a:p>
          <a:r>
            <a:rPr lang="fi-FI" dirty="0"/>
            <a:t>Vastuuhenkilöt sopimuksissa</a:t>
          </a:r>
        </a:p>
      </dgm:t>
    </dgm:pt>
    <dgm:pt modelId="{334ED10F-5CA6-4A0D-A3D5-DA0865D63465}" type="parTrans" cxnId="{B573BBEA-45A8-411C-95D1-44E5718E2552}">
      <dgm:prSet/>
      <dgm:spPr/>
      <dgm:t>
        <a:bodyPr/>
        <a:lstStyle/>
        <a:p>
          <a:endParaRPr lang="fi-FI"/>
        </a:p>
      </dgm:t>
    </dgm:pt>
    <dgm:pt modelId="{C3335A82-DB70-426B-BD54-92D2C48C02C6}" type="sibTrans" cxnId="{B573BBEA-45A8-411C-95D1-44E5718E2552}">
      <dgm:prSet/>
      <dgm:spPr/>
      <dgm:t>
        <a:bodyPr/>
        <a:lstStyle/>
        <a:p>
          <a:endParaRPr lang="fi-FI"/>
        </a:p>
      </dgm:t>
    </dgm:pt>
    <dgm:pt modelId="{2D7E7203-134B-42FC-BABF-71C840089ED6}">
      <dgm:prSet phldrT="[Teksti]"/>
      <dgm:spPr/>
      <dgm:t>
        <a:bodyPr/>
        <a:lstStyle/>
        <a:p>
          <a:r>
            <a:rPr lang="fi-FI" dirty="0"/>
            <a:t>Riittävän osaamisen varmistaminen</a:t>
          </a:r>
        </a:p>
      </dgm:t>
    </dgm:pt>
    <dgm:pt modelId="{86A7AC92-DE1D-42D2-B54B-E043DE394FDC}" type="parTrans" cxnId="{FC5FB70B-15BB-4CFB-8BC7-2D9CF1EE200F}">
      <dgm:prSet/>
      <dgm:spPr/>
      <dgm:t>
        <a:bodyPr/>
        <a:lstStyle/>
        <a:p>
          <a:endParaRPr lang="fi-FI"/>
        </a:p>
      </dgm:t>
    </dgm:pt>
    <dgm:pt modelId="{8F59B234-E9B7-4DED-BF56-93B87624F53C}" type="sibTrans" cxnId="{FC5FB70B-15BB-4CFB-8BC7-2D9CF1EE200F}">
      <dgm:prSet/>
      <dgm:spPr/>
      <dgm:t>
        <a:bodyPr/>
        <a:lstStyle/>
        <a:p>
          <a:endParaRPr lang="fi-FI"/>
        </a:p>
      </dgm:t>
    </dgm:pt>
    <dgm:pt modelId="{2F278F40-1BDE-4CAC-A30E-81B5D7B11B00}">
      <dgm:prSet phldrT="[Teksti]"/>
      <dgm:spPr/>
      <dgm:t>
        <a:bodyPr/>
        <a:lstStyle/>
        <a:p>
          <a:endParaRPr lang="fi-FI" dirty="0"/>
        </a:p>
      </dgm:t>
    </dgm:pt>
    <dgm:pt modelId="{025D1884-AAF6-4FB7-BF02-2E190B8E642A}" type="parTrans" cxnId="{3DDD03E0-DD07-4848-AE47-8AB952271302}">
      <dgm:prSet/>
      <dgm:spPr/>
      <dgm:t>
        <a:bodyPr/>
        <a:lstStyle/>
        <a:p>
          <a:endParaRPr lang="fi-FI"/>
        </a:p>
      </dgm:t>
    </dgm:pt>
    <dgm:pt modelId="{FF310AFB-E569-460E-AACC-C632C7D77854}" type="sibTrans" cxnId="{3DDD03E0-DD07-4848-AE47-8AB952271302}">
      <dgm:prSet/>
      <dgm:spPr/>
      <dgm:t>
        <a:bodyPr/>
        <a:lstStyle/>
        <a:p>
          <a:endParaRPr lang="fi-FI"/>
        </a:p>
      </dgm:t>
    </dgm:pt>
    <dgm:pt modelId="{2E08836B-08E8-48D1-9DDF-F1DB5411ED78}">
      <dgm:prSet phldrT="[Teksti]"/>
      <dgm:spPr/>
      <dgm:t>
        <a:bodyPr/>
        <a:lstStyle/>
        <a:p>
          <a:r>
            <a:rPr lang="fi-FI" dirty="0"/>
            <a:t>Riittävä seuranta ja valvonta</a:t>
          </a:r>
        </a:p>
      </dgm:t>
    </dgm:pt>
    <dgm:pt modelId="{FCC31494-609D-4F0D-9505-DC2411E96D68}" type="parTrans" cxnId="{1EDE3742-AE36-4A00-B2E9-2913C2E9682F}">
      <dgm:prSet/>
      <dgm:spPr/>
      <dgm:t>
        <a:bodyPr/>
        <a:lstStyle/>
        <a:p>
          <a:endParaRPr lang="fi-FI"/>
        </a:p>
      </dgm:t>
    </dgm:pt>
    <dgm:pt modelId="{24287585-5CE0-44EF-81E1-8ADAE0923CF0}" type="sibTrans" cxnId="{1EDE3742-AE36-4A00-B2E9-2913C2E9682F}">
      <dgm:prSet/>
      <dgm:spPr/>
      <dgm:t>
        <a:bodyPr/>
        <a:lstStyle/>
        <a:p>
          <a:endParaRPr lang="fi-FI"/>
        </a:p>
      </dgm:t>
    </dgm:pt>
    <dgm:pt modelId="{A1E2DA59-245D-4B22-A0C5-58253A02F03F}" type="pres">
      <dgm:prSet presAssocID="{B21E6016-87DE-45D8-8CF9-08E0119F9D66}" presName="linear" presStyleCnt="0">
        <dgm:presLayoutVars>
          <dgm:animLvl val="lvl"/>
          <dgm:resizeHandles val="exact"/>
        </dgm:presLayoutVars>
      </dgm:prSet>
      <dgm:spPr/>
    </dgm:pt>
    <dgm:pt modelId="{18E9F983-24C5-4EB6-B141-28943B500965}" type="pres">
      <dgm:prSet presAssocID="{E0F35D5E-4F72-461B-A64F-AA39835689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749A34-A016-49C6-A556-F5E7CA2C5627}" type="pres">
      <dgm:prSet presAssocID="{E0F35D5E-4F72-461B-A64F-AA39835689E8}" presName="childText" presStyleLbl="revTx" presStyleIdx="0" presStyleCnt="2">
        <dgm:presLayoutVars>
          <dgm:bulletEnabled val="1"/>
        </dgm:presLayoutVars>
      </dgm:prSet>
      <dgm:spPr/>
    </dgm:pt>
    <dgm:pt modelId="{A1F2A275-AE8D-4A44-98C1-E2EB9F106B85}" type="pres">
      <dgm:prSet presAssocID="{36D93EC4-0966-4E0B-B37F-7A01556E58FB}" presName="parentText" presStyleLbl="node1" presStyleIdx="1" presStyleCnt="2" custLinFactNeighborX="-1229" custLinFactNeighborY="17063">
        <dgm:presLayoutVars>
          <dgm:chMax val="0"/>
          <dgm:bulletEnabled val="1"/>
        </dgm:presLayoutVars>
      </dgm:prSet>
      <dgm:spPr/>
    </dgm:pt>
    <dgm:pt modelId="{B31498CE-0127-478B-A0E3-6CE624F61BFD}" type="pres">
      <dgm:prSet presAssocID="{36D93EC4-0966-4E0B-B37F-7A01556E58FB}" presName="childText" presStyleLbl="revTx" presStyleIdx="1" presStyleCnt="2" custScaleY="83121">
        <dgm:presLayoutVars>
          <dgm:bulletEnabled val="1"/>
        </dgm:presLayoutVars>
      </dgm:prSet>
      <dgm:spPr/>
    </dgm:pt>
  </dgm:ptLst>
  <dgm:cxnLst>
    <dgm:cxn modelId="{19151F0A-4A33-4B76-A05A-73A53C839328}" srcId="{B21E6016-87DE-45D8-8CF9-08E0119F9D66}" destId="{36D93EC4-0966-4E0B-B37F-7A01556E58FB}" srcOrd="1" destOrd="0" parTransId="{EFDF18BB-A0F9-4DE5-BAF6-FA63F998BE11}" sibTransId="{F39CB702-F1E4-4302-A096-1E1C93788F3A}"/>
    <dgm:cxn modelId="{CEB8400B-61AC-4C03-B62F-E5F9A35A73C1}" type="presOf" srcId="{2E08836B-08E8-48D1-9DDF-F1DB5411ED78}" destId="{3C749A34-A016-49C6-A556-F5E7CA2C5627}" srcOrd="0" destOrd="1" presId="urn:microsoft.com/office/officeart/2005/8/layout/vList2"/>
    <dgm:cxn modelId="{FC5FB70B-15BB-4CFB-8BC7-2D9CF1EE200F}" srcId="{36D93EC4-0966-4E0B-B37F-7A01556E58FB}" destId="{2D7E7203-134B-42FC-BABF-71C840089ED6}" srcOrd="2" destOrd="0" parTransId="{86A7AC92-DE1D-42D2-B54B-E043DE394FDC}" sibTransId="{8F59B234-E9B7-4DED-BF56-93B87624F53C}"/>
    <dgm:cxn modelId="{3FE1B614-F9F1-47D4-869F-BAD2E715D342}" type="presOf" srcId="{D7E024A5-96F2-462D-8348-813E404F1894}" destId="{3C749A34-A016-49C6-A556-F5E7CA2C5627}" srcOrd="0" destOrd="0" presId="urn:microsoft.com/office/officeart/2005/8/layout/vList2"/>
    <dgm:cxn modelId="{E3AC7720-0B0B-452E-9A08-646FE44C89A2}" type="presOf" srcId="{B21E6016-87DE-45D8-8CF9-08E0119F9D66}" destId="{A1E2DA59-245D-4B22-A0C5-58253A02F03F}" srcOrd="0" destOrd="0" presId="urn:microsoft.com/office/officeart/2005/8/layout/vList2"/>
    <dgm:cxn modelId="{BEB7493C-6264-4075-9592-C871CACF751F}" type="presOf" srcId="{2F278F40-1BDE-4CAC-A30E-81B5D7B11B00}" destId="{B31498CE-0127-478B-A0E3-6CE624F61BFD}" srcOrd="0" destOrd="0" presId="urn:microsoft.com/office/officeart/2005/8/layout/vList2"/>
    <dgm:cxn modelId="{9D823C40-E0C0-4BB5-865A-ECADACCBB352}" srcId="{E0F35D5E-4F72-461B-A64F-AA39835689E8}" destId="{D7E024A5-96F2-462D-8348-813E404F1894}" srcOrd="0" destOrd="0" parTransId="{8878BC06-9E04-4061-8B50-391860997F21}" sibTransId="{70A9468B-9CD0-48F1-AA91-C100FF895073}"/>
    <dgm:cxn modelId="{1EDE3742-AE36-4A00-B2E9-2913C2E9682F}" srcId="{E0F35D5E-4F72-461B-A64F-AA39835689E8}" destId="{2E08836B-08E8-48D1-9DDF-F1DB5411ED78}" srcOrd="1" destOrd="0" parTransId="{FCC31494-609D-4F0D-9505-DC2411E96D68}" sibTransId="{24287585-5CE0-44EF-81E1-8ADAE0923CF0}"/>
    <dgm:cxn modelId="{0A381F75-A1BC-4CC6-B8C2-155DD0381A21}" type="presOf" srcId="{36D93EC4-0966-4E0B-B37F-7A01556E58FB}" destId="{A1F2A275-AE8D-4A44-98C1-E2EB9F106B85}" srcOrd="0" destOrd="0" presId="urn:microsoft.com/office/officeart/2005/8/layout/vList2"/>
    <dgm:cxn modelId="{589E4A57-B6BE-4BBE-9CAB-D29473994D5F}" type="presOf" srcId="{2D7E7203-134B-42FC-BABF-71C840089ED6}" destId="{B31498CE-0127-478B-A0E3-6CE624F61BFD}" srcOrd="0" destOrd="2" presId="urn:microsoft.com/office/officeart/2005/8/layout/vList2"/>
    <dgm:cxn modelId="{DB489A7B-16E5-4E03-9253-DE8D42D7C48D}" type="presOf" srcId="{21C6AE79-6D9A-44BD-B9FE-0259EE6EFC1D}" destId="{B31498CE-0127-478B-A0E3-6CE624F61BFD}" srcOrd="0" destOrd="1" presId="urn:microsoft.com/office/officeart/2005/8/layout/vList2"/>
    <dgm:cxn modelId="{5735F492-3337-4BB1-8215-825D16E09DF0}" type="presOf" srcId="{E0F35D5E-4F72-461B-A64F-AA39835689E8}" destId="{18E9F983-24C5-4EB6-B141-28943B500965}" srcOrd="0" destOrd="0" presId="urn:microsoft.com/office/officeart/2005/8/layout/vList2"/>
    <dgm:cxn modelId="{3DDD03E0-DD07-4848-AE47-8AB952271302}" srcId="{36D93EC4-0966-4E0B-B37F-7A01556E58FB}" destId="{2F278F40-1BDE-4CAC-A30E-81B5D7B11B00}" srcOrd="0" destOrd="0" parTransId="{025D1884-AAF6-4FB7-BF02-2E190B8E642A}" sibTransId="{FF310AFB-E569-460E-AACC-C632C7D77854}"/>
    <dgm:cxn modelId="{B573BBEA-45A8-411C-95D1-44E5718E2552}" srcId="{36D93EC4-0966-4E0B-B37F-7A01556E58FB}" destId="{21C6AE79-6D9A-44BD-B9FE-0259EE6EFC1D}" srcOrd="1" destOrd="0" parTransId="{334ED10F-5CA6-4A0D-A3D5-DA0865D63465}" sibTransId="{C3335A82-DB70-426B-BD54-92D2C48C02C6}"/>
    <dgm:cxn modelId="{3579B3F3-D1A4-4F62-B9E4-119CD08A2595}" srcId="{B21E6016-87DE-45D8-8CF9-08E0119F9D66}" destId="{E0F35D5E-4F72-461B-A64F-AA39835689E8}" srcOrd="0" destOrd="0" parTransId="{1AFB1016-66C9-47AA-A388-C81015F9C2B6}" sibTransId="{62E2265E-21B2-4AE1-AD5D-CA81D184DFE8}"/>
    <dgm:cxn modelId="{DA7C6400-EF33-47C5-8B4C-3C23F737608C}" type="presParOf" srcId="{A1E2DA59-245D-4B22-A0C5-58253A02F03F}" destId="{18E9F983-24C5-4EB6-B141-28943B500965}" srcOrd="0" destOrd="0" presId="urn:microsoft.com/office/officeart/2005/8/layout/vList2"/>
    <dgm:cxn modelId="{F16309CC-A2F8-41C7-A86D-1669AE6F18EB}" type="presParOf" srcId="{A1E2DA59-245D-4B22-A0C5-58253A02F03F}" destId="{3C749A34-A016-49C6-A556-F5E7CA2C5627}" srcOrd="1" destOrd="0" presId="urn:microsoft.com/office/officeart/2005/8/layout/vList2"/>
    <dgm:cxn modelId="{F1BFD31A-22BB-481C-A05A-C6575D68B349}" type="presParOf" srcId="{A1E2DA59-245D-4B22-A0C5-58253A02F03F}" destId="{A1F2A275-AE8D-4A44-98C1-E2EB9F106B85}" srcOrd="2" destOrd="0" presId="urn:microsoft.com/office/officeart/2005/8/layout/vList2"/>
    <dgm:cxn modelId="{069CB149-7E99-4BAF-B082-43B19DF7FF6A}" type="presParOf" srcId="{A1E2DA59-245D-4B22-A0C5-58253A02F03F}" destId="{B31498CE-0127-478B-A0E3-6CE624F61B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98FB-C5CD-4C94-9D47-172E438C541B}">
      <dsp:nvSpPr>
        <dsp:cNvPr id="0" name=""/>
        <dsp:cNvSpPr/>
      </dsp:nvSpPr>
      <dsp:spPr>
        <a:xfrm>
          <a:off x="0" y="0"/>
          <a:ext cx="5016500" cy="1803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Selvitysten on oltava alle 3 kuukauden sisään päivättyjä sopimuksen tekohetkeen nähden</a:t>
          </a:r>
        </a:p>
      </dsp:txBody>
      <dsp:txXfrm>
        <a:off x="88030" y="88030"/>
        <a:ext cx="4840440" cy="1627238"/>
      </dsp:txXfrm>
    </dsp:sp>
    <dsp:sp modelId="{3F2F571D-E652-474A-AA0F-EE9C1B9C5E42}">
      <dsp:nvSpPr>
        <dsp:cNvPr id="0" name=""/>
        <dsp:cNvSpPr/>
      </dsp:nvSpPr>
      <dsp:spPr>
        <a:xfrm>
          <a:off x="0" y="2301522"/>
          <a:ext cx="50165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7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700" kern="1200" dirty="0"/>
        </a:p>
      </dsp:txBody>
      <dsp:txXfrm>
        <a:off x="0" y="2301522"/>
        <a:ext cx="5016500" cy="364320"/>
      </dsp:txXfrm>
    </dsp:sp>
    <dsp:sp modelId="{20969971-8362-4BC5-9A02-17D6AA173E60}">
      <dsp:nvSpPr>
        <dsp:cNvPr id="0" name=""/>
        <dsp:cNvSpPr/>
      </dsp:nvSpPr>
      <dsp:spPr>
        <a:xfrm>
          <a:off x="0" y="1927132"/>
          <a:ext cx="5016500" cy="1609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Selvitykset on säilytettävä vähintään 2 vuotta sopimusta koskevan työn päättymisestä</a:t>
          </a:r>
        </a:p>
      </dsp:txBody>
      <dsp:txXfrm>
        <a:off x="78547" y="2005679"/>
        <a:ext cx="4859406" cy="1451949"/>
      </dsp:txXfrm>
    </dsp:sp>
    <dsp:sp modelId="{A477937F-B309-451D-A3D9-9C3E7B6ECEB8}">
      <dsp:nvSpPr>
        <dsp:cNvPr id="0" name=""/>
        <dsp:cNvSpPr/>
      </dsp:nvSpPr>
      <dsp:spPr>
        <a:xfrm>
          <a:off x="0" y="4274886"/>
          <a:ext cx="50165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7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700" kern="1200" dirty="0"/>
        </a:p>
      </dsp:txBody>
      <dsp:txXfrm>
        <a:off x="0" y="4274886"/>
        <a:ext cx="5016500" cy="36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F983-24C5-4EB6-B141-28943B500965}">
      <dsp:nvSpPr>
        <dsp:cNvPr id="0" name=""/>
        <dsp:cNvSpPr/>
      </dsp:nvSpPr>
      <dsp:spPr>
        <a:xfrm>
          <a:off x="0" y="72359"/>
          <a:ext cx="50165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Toimivat hallintajärjestelmät</a:t>
          </a:r>
        </a:p>
      </dsp:txBody>
      <dsp:txXfrm>
        <a:off x="58257" y="130616"/>
        <a:ext cx="4899986" cy="1076886"/>
      </dsp:txXfrm>
    </dsp:sp>
    <dsp:sp modelId="{3C749A34-A016-49C6-A556-F5E7CA2C5627}">
      <dsp:nvSpPr>
        <dsp:cNvPr id="0" name=""/>
        <dsp:cNvSpPr/>
      </dsp:nvSpPr>
      <dsp:spPr>
        <a:xfrm>
          <a:off x="0" y="1265759"/>
          <a:ext cx="501650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7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Sähköinen alusta tilaajavastuuselvitysten tallentamiseen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Riittävä seuranta ja valvonta</a:t>
          </a:r>
        </a:p>
      </dsp:txBody>
      <dsp:txXfrm>
        <a:off x="0" y="1265759"/>
        <a:ext cx="5016500" cy="1428300"/>
      </dsp:txXfrm>
    </dsp:sp>
    <dsp:sp modelId="{A1F2A275-AE8D-4A44-98C1-E2EB9F106B85}">
      <dsp:nvSpPr>
        <dsp:cNvPr id="0" name=""/>
        <dsp:cNvSpPr/>
      </dsp:nvSpPr>
      <dsp:spPr>
        <a:xfrm>
          <a:off x="0" y="2953664"/>
          <a:ext cx="50165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Selkeä ohjeistus</a:t>
          </a:r>
        </a:p>
      </dsp:txBody>
      <dsp:txXfrm>
        <a:off x="58257" y="3011921"/>
        <a:ext cx="4899986" cy="1076886"/>
      </dsp:txXfrm>
    </dsp:sp>
    <dsp:sp modelId="{B31498CE-0127-478B-A0E3-6CE624F61BFD}">
      <dsp:nvSpPr>
        <dsp:cNvPr id="0" name=""/>
        <dsp:cNvSpPr/>
      </dsp:nvSpPr>
      <dsp:spPr>
        <a:xfrm>
          <a:off x="0" y="3887459"/>
          <a:ext cx="5016500" cy="126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7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Vastuuhenkilöt sopimuksissa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Riittävän osaamisen varmistaminen</a:t>
          </a:r>
        </a:p>
      </dsp:txBody>
      <dsp:txXfrm>
        <a:off x="0" y="3887459"/>
        <a:ext cx="5016500" cy="126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772993D-52B2-443B-9A1D-D2992E2C4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83FC79-2F54-4B29-B6AB-C8A540B1F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A5BE-655A-4DE8-B329-53F9B3EDEF8A}" type="datetimeFigureOut">
              <a:rPr lang="fi-FI" smtClean="0"/>
              <a:t>27.7.2021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81C7DC-1D0B-4F9A-A847-F0A94B56D8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A40050-C003-4945-8A50-C3C2CCA310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BE5EB-3886-4565-89B8-2E9E793B4E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507C7-B2BE-4CDB-A991-2E4527935CA9}" type="datetimeFigureOut">
              <a:rPr lang="fi-FI" smtClean="0"/>
              <a:t>27.7.2021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987A-37BA-456F-BDBE-06F833408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4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7483-BEC1-468F-9070-CBB08B73FBE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86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7483-BEC1-468F-9070-CBB08B73FBE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06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7483-BEC1-468F-9070-CBB08B73FBE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06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520" y="0"/>
            <a:ext cx="765048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9DD399C8-6316-4864-9BAA-94F5D2F92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26216C48-C8F7-4114-AA22-4480D7E96B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EFD235-3DC8-40F6-A0E7-2438E5421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85A97DC6-B8AE-48D6-848E-F5160C95302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8C3CC57A-A20C-466C-819F-6FD3FBC9BE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7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28897"/>
          <a:stretch/>
        </p:blipFill>
        <p:spPr>
          <a:xfrm>
            <a:off x="0" y="0"/>
            <a:ext cx="574992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176" y="4441342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53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/>
          <a:stretch/>
        </p:blipFill>
        <p:spPr>
          <a:xfrm>
            <a:off x="0" y="0"/>
            <a:ext cx="7621048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185" y="638900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558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/>
          <a:stretch/>
        </p:blipFill>
        <p:spPr>
          <a:xfrm>
            <a:off x="0" y="0"/>
            <a:ext cx="7898892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185" y="638900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2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54550-4DDE-4EAF-B14A-9E11BE7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6"/>
            <a:ext cx="12179808" cy="68511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3F1FA-BA12-4B48-9DC3-FC599EBC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09157" y="0"/>
            <a:ext cx="638284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7E1FD-C55B-4D77-AFDB-59E7ED254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5" y="5570355"/>
            <a:ext cx="2371494" cy="647759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2127F6E5-5A89-48AA-BC73-D11C6FB6A4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FC1E57C-5C91-4ABA-B076-7CF68867BD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06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54550-4DDE-4EAF-B14A-9E11BE7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/>
          <a:stretch/>
        </p:blipFill>
        <p:spPr>
          <a:xfrm>
            <a:off x="0" y="0"/>
            <a:ext cx="7576713" cy="68511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3F1FA-BA12-4B48-9DC3-FC599EBC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09157" y="0"/>
            <a:ext cx="638284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7E1FD-C55B-4D77-AFDB-59E7ED254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5" y="5570355"/>
            <a:ext cx="2371494" cy="647759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2127F6E5-5A89-48AA-BC73-D11C6FB6A4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FC1E57C-5C91-4ABA-B076-7CF68867BD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26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968AA73-5BAB-4A7E-95A4-4916931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40" y="0"/>
            <a:ext cx="1029007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135079"/>
            <a:ext cx="5843016" cy="1822133"/>
          </a:xfrm>
        </p:spPr>
        <p:txBody>
          <a:bodyPr anchor="ctr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912FE13-42EA-407F-8044-992A2256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428" y="4685681"/>
            <a:ext cx="3480290" cy="93502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F27AD37-2655-4C00-83C5-3EFFD6DC9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21" y="5982431"/>
            <a:ext cx="1967008" cy="387287"/>
          </a:xfrm>
          <a:prstGeom prst="rect">
            <a:avLst/>
          </a:prstGeom>
        </p:spPr>
      </p:pic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B8D8B76A-4EC9-4DE7-8CDF-31388AF9F2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0F3D545C-FC33-4F83-9F22-71530BEB9AC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56B5E2D3-DF3F-41F4-A41D-9970E1F50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235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C0353D9F-C558-4B04-AEAE-BFD03D7B13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27.7.2021</a:t>
            </a:fld>
            <a:endParaRPr lang="fi-FI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5867C905-5D3D-47A5-9EBC-AA3A57B621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4DA0E-B72E-4326-8EA9-8DBB9DCEF1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348" y="1220167"/>
            <a:ext cx="5707651" cy="4874437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5E70A0-7309-43E7-ABB9-2CBEA9A488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1219049"/>
            <a:ext cx="5707653" cy="4874437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75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588811B-1FC1-404A-964A-D61ED56BC2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27.7.2021</a:t>
            </a:fld>
            <a:endParaRPr lang="fi-FI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3EF5CC2C-E2B2-4139-80EC-B95F443F6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AE885-7966-4276-9F78-ECE3B32218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11414125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58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F21A0C-D9A2-4726-A98A-D7BFE71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51" y="0"/>
            <a:ext cx="482284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A9624234-69F3-4555-84CC-D50E148BE3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27.7.2021</a:t>
            </a:fld>
            <a:endParaRPr lang="fi-FI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B62CDC34-6C0E-4592-A411-4BCF36A40A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9C386D-08EF-4A60-89E3-E0FD567DE2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548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000"/>
            <a:ext cx="2099583" cy="564081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A7C359C2-D338-4B29-9478-B55F1D086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9586" y="1952216"/>
            <a:ext cx="2931306" cy="2945154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Lisää teksti napauttamalla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30ACFE1-813B-4748-8C26-57EBE80FB4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27.7.2021</a:t>
            </a:fld>
            <a:endParaRPr lang="fi-FI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F2D35892-FA94-4DCA-A3BE-1E543F481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0E8A90-4606-4375-B90D-E52ECBDA3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9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C865A46-0811-476F-95B1-66F290B1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32C7A61-BF09-4716-AF9C-8FCE88032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2332E9A1-2DBE-4997-86CB-CB9523157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C21228-E7F4-479E-AE71-AE931C3E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C602EC79-46F8-4085-887A-0B6584F6935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7AFECC6-49EF-4831-9337-3BFDEB1008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91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CB4F3CD4-1EBB-4610-AC42-0A7336CF4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660998"/>
            <a:ext cx="5843016" cy="1822133"/>
          </a:xfrm>
        </p:spPr>
        <p:txBody>
          <a:bodyPr anchor="t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3129E0C-99A1-46E5-A426-B39A4F51A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18" y="5969850"/>
            <a:ext cx="1844509" cy="363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4B6CF-B18C-4693-9EC4-3A8F2C28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10" y="4652847"/>
            <a:ext cx="3554397" cy="954937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48075D2B-B940-4139-B189-A8D683A4A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2D22E4B4-521F-41C1-A76B-873F213A85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47FCAA8-52DD-497A-AA5C-A48BFD88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003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3E438E-088B-414A-889B-1884BF1A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91327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85AE012-21D7-4152-992C-E33490A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0477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3"/>
            <a:ext cx="6394704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19D08-E390-411F-BF0A-2B9068FB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140" y="5662081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928959-EC00-4A7D-A872-69D34389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CABB10E-5007-4EEB-8C5E-84B4E3D0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15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57851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785104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B947DC9A-D4F4-4C13-8E4B-48C43E7B69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43725" y="755269"/>
            <a:ext cx="5016627" cy="522471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i-FI" dirty="0"/>
              <a:t>Paikka infografiikalle/kuvalle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B18B6-B674-4B3B-BF7E-2A973D59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86D74D-1902-49E7-836E-04A9C8A1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E3214C1-9FAA-4A5F-853F-320536CE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706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257802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551C7171-8391-4FC1-9DBB-15D1052D5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4873" y="2206689"/>
            <a:ext cx="5257802" cy="326142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B8BBA0-D41D-43FF-BDD0-587FBF797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9BE50EC-48F2-4338-94A8-5538094F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D8D56-9BCD-4761-82C1-DBBF0C91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06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10753348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40A950-D632-41DC-94DF-7D8900C26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110D31-216C-430A-B14A-C90202B8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B8E99E-23BF-4626-B332-5B8330A2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26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F2824-6574-477F-A27E-CFA0E1D99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E7CFE1-CA8C-4F32-8341-85A71DC0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3E94350-6859-4E8B-B8D4-98B40B2C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52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tsikkodia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22"/>
            <a:ext cx="12192000" cy="1798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34000"/>
            <a:ext cx="10363200" cy="1800000"/>
          </a:xfrm>
        </p:spPr>
        <p:txBody>
          <a:bodyPr anchor="t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20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16.9.2020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ESAVI, Riku Rajamäki ja Noora Haapa-alho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BCE1-90E1-49D0-AD04-DCD41DE0341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3273281" cy="9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7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E8560-6388-4984-BF65-CA8F4C61DD31}" type="datetime1">
              <a:rPr lang="fi-FI" smtClean="0"/>
              <a:t>27.7.2021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Työsuojelun vastuualue, ESAVI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53BCE1-90E1-49D0-AD04-DCD41DE0341D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944802" cy="9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9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73" y="1332000"/>
            <a:ext cx="11352000" cy="46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1E04-813D-4564-9AD6-4737275DD9BA}" type="datetime1">
              <a:rPr lang="fi-FI" smtClean="0"/>
              <a:t>27.7.2021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Työsuojelun vastuualue, ESAVI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BCE1-90E1-49D0-AD04-DCD41DE034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487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EE8F5A4-F853-4085-B8A4-1E4D727DD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AE0964B-1869-408C-94AE-8A75EF97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A9E4DC-F096-420A-B9D6-9B966715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05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9163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0461A-B467-4B15-A9DC-1BA9CEC4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3AD7436C-F209-41D2-8A42-FD71A0F8119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1B37624-3571-4A31-8DA4-91E1CA1C23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503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6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522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47B01-D796-457B-9081-9C665452C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186" y="3146357"/>
            <a:ext cx="4341629" cy="118390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F560CB-ACEF-4492-879E-48FC09CE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4451223-026E-4D2E-89A2-8A0C1B17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01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1107B2-F3B6-46BD-B8F0-E325B9374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000" y="0"/>
            <a:ext cx="750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198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09" y="701040"/>
            <a:ext cx="1285679" cy="190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B82051-9DE8-4E14-A7D3-82A086FB9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2AA508E9-B9BC-4A79-A698-6CAF52FA0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FB11CF71-55E7-4156-99BC-013EC44EE8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9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r="22219"/>
          <a:stretch/>
        </p:blipFill>
        <p:spPr>
          <a:xfrm>
            <a:off x="0" y="0"/>
            <a:ext cx="5723347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557" y="4391013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r="20387"/>
          <a:stretch/>
        </p:blipFill>
        <p:spPr>
          <a:xfrm>
            <a:off x="0" y="0"/>
            <a:ext cx="5739246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66" y="417188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18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r="27216"/>
          <a:stretch/>
        </p:blipFill>
        <p:spPr>
          <a:xfrm>
            <a:off x="0" y="0"/>
            <a:ext cx="5739246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994" y="4294652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8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3177134-5751-4D98-9C04-B3535FE9A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47085"/>
          <a:stretch/>
        </p:blipFill>
        <p:spPr>
          <a:xfrm>
            <a:off x="0" y="0"/>
            <a:ext cx="574357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39BBDE-59DD-44FC-A145-029E5C03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5" y="0"/>
            <a:ext cx="6448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25" y="459093"/>
            <a:ext cx="1884363" cy="1893265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40D51B1-8560-4A2E-9FBA-4AA69CA72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4768" y="5554789"/>
            <a:ext cx="3480816" cy="791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9D12D-ABE1-4160-890E-FE4AFF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8585AA6-F88F-4B2D-876B-A8309725B9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DD9DBC0-6B77-4BE5-8E85-D03A14EF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679B91-F6F6-408E-AFBA-BC49679CF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060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A6A13E2-E402-4732-A404-638A31468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38566"/>
          <a:stretch/>
        </p:blipFill>
        <p:spPr>
          <a:xfrm>
            <a:off x="0" y="0"/>
            <a:ext cx="574357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39BBDE-59DD-44FC-A145-029E5C03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5" y="0"/>
            <a:ext cx="6448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40D51B1-8560-4A2E-9FBA-4AA69CA72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4768" y="5554789"/>
            <a:ext cx="3480816" cy="791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9D12D-ABE1-4160-890E-FE4AFF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8585AA6-F88F-4B2D-876B-A8309725B9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DD9DBC0-6B77-4BE5-8E85-D03A14EF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679B91-F6F6-408E-AFBA-BC49679CF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150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D8DC121-C53A-46D6-B0CD-35F1D9F2C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5A7FF5B5-D037-4A3A-B7F2-5DC11DC01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D23EDCA-6572-462F-B573-03FDAD056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3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95" r:id="rId4"/>
    <p:sldLayoutId id="2147483653" r:id="rId5"/>
    <p:sldLayoutId id="2147483712" r:id="rId6"/>
    <p:sldLayoutId id="2147483715" r:id="rId7"/>
    <p:sldLayoutId id="2147483713" r:id="rId8"/>
    <p:sldLayoutId id="2147483654" r:id="rId9"/>
    <p:sldLayoutId id="2147483655" r:id="rId10"/>
    <p:sldLayoutId id="2147483711" r:id="rId11"/>
    <p:sldLayoutId id="2147483714" r:id="rId12"/>
    <p:sldLayoutId id="2147483696" r:id="rId13"/>
    <p:sldLayoutId id="2147483710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bg1"/>
        </a:buClr>
        <a:buFontTx/>
        <a:buBlip>
          <a:blip r:embed="rId16"/>
        </a:buBlip>
        <a:defRPr sz="1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2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3A9DE85-88D1-42C3-8A8D-AC0E4914F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19BF92D-43D3-4A2C-A2C3-5130A0AC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6FC1B1EB-766B-4BFA-9D4C-2F164D38E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96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7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76BD2D-1DAD-460F-846B-2FB443788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9403A12-897E-4089-8369-E6BFF89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492F8E3-A9A6-45A0-A579-57440BA3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8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716" r:id="rId7"/>
    <p:sldLayoutId id="2147483717" r:id="rId8"/>
    <p:sldLayoutId id="214748371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11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1"/>
        </a:buBlip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1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1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1"/>
        </a:buBlip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E555FE1-4BA9-4763-B3B2-464D6F30D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468C3A6-B331-4295-BEDB-D1FC10D76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590DA5E-80EB-4912-905A-8F85CAE72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21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9" r:id="rId3"/>
    <p:sldLayoutId id="2147483700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baseline="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osuojelu.fi/harmaa-talous/tilaajavastuu" TargetMode="External"/><Relationship Id="rId2" Type="http://schemas.openxmlformats.org/officeDocument/2006/relationships/hyperlink" Target="https://www.vero.fi/harmaa-talous-rikollisuus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png"/><Relationship Id="rId4" Type="http://schemas.openxmlformats.org/officeDocument/2006/relationships/hyperlink" Target="https://www.tyosuojelu.fi/harmaa-talous/tilaajavastuu/sopimus-ulkomaisen-yrityksen-kans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istuminen, seisominen, kevyt, lintu&#10;&#10;Kuvaus luotu automaattisesti">
            <a:extLst>
              <a:ext uri="{FF2B5EF4-FFF2-40B4-BE49-F238E27FC236}">
                <a16:creationId xmlns:a16="http://schemas.microsoft.com/office/drawing/2014/main" id="{E365C77C-C2CC-4144-AA26-A608020ECB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38745" r="-25" b="4446"/>
          <a:stretch/>
        </p:blipFill>
        <p:spPr>
          <a:xfrm>
            <a:off x="0" y="0"/>
            <a:ext cx="12191999" cy="685606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66795" y="1853184"/>
            <a:ext cx="7872515" cy="2194560"/>
          </a:xfrm>
        </p:spPr>
        <p:txBody>
          <a:bodyPr rIns="0"/>
          <a:lstStyle/>
          <a:p>
            <a:br>
              <a:rPr lang="fi-FI" sz="4400" dirty="0">
                <a:highlight>
                  <a:srgbClr val="000000"/>
                </a:highlight>
              </a:rPr>
            </a:br>
            <a:endParaRPr lang="fi-FI" sz="41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62372" y="5352288"/>
            <a:ext cx="9047132" cy="54864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@MikkoVanninen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295FF9A-4DC2-4008-BE78-4E8FA4F9DDB5}"/>
              </a:ext>
            </a:extLst>
          </p:cNvPr>
          <p:cNvSpPr/>
          <p:nvPr/>
        </p:nvSpPr>
        <p:spPr>
          <a:xfrm>
            <a:off x="7953270" y="3768132"/>
            <a:ext cx="185895" cy="617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0D416FA-394C-4738-840E-43F001175212}"/>
              </a:ext>
            </a:extLst>
          </p:cNvPr>
          <p:cNvSpPr/>
          <p:nvPr/>
        </p:nvSpPr>
        <p:spPr>
          <a:xfrm>
            <a:off x="6003052" y="1853184"/>
            <a:ext cx="4823444" cy="2703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Tilaajavastuulaki käytännössä</a:t>
            </a:r>
          </a:p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21.5.2021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955F218-8F09-4C08-93CF-87B9F59AE4D7}"/>
              </a:ext>
            </a:extLst>
          </p:cNvPr>
          <p:cNvSpPr/>
          <p:nvPr/>
        </p:nvSpPr>
        <p:spPr>
          <a:xfrm>
            <a:off x="6864096" y="2487168"/>
            <a:ext cx="3261109" cy="94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422620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2D5B1-B01B-474D-8CD6-4E841FA5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461449"/>
            <a:ext cx="5785105" cy="901186"/>
          </a:xfrm>
        </p:spPr>
        <p:txBody>
          <a:bodyPr/>
          <a:lstStyle/>
          <a:p>
            <a:r>
              <a:rPr lang="fi-FI" dirty="0"/>
              <a:t>Kysyttävää?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4B2163-B6C6-4A54-903F-B347EC724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1665147"/>
            <a:ext cx="7325338" cy="40184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sz="3500" dirty="0"/>
          </a:p>
          <a:p>
            <a:r>
              <a:rPr lang="fi-FI" sz="3500" dirty="0"/>
              <a:t>Seuraa meitä twitterissä: @tilaajavastuu &amp; @tervettatyota</a:t>
            </a:r>
          </a:p>
          <a:p>
            <a:endParaRPr lang="fi-FI" sz="3500" dirty="0"/>
          </a:p>
          <a:p>
            <a:r>
              <a:rPr lang="fi-FI" sz="3500" dirty="0"/>
              <a:t>Valvonnan tuloksista tietoa: </a:t>
            </a:r>
            <a:r>
              <a:rPr lang="fi-FI" sz="3500" dirty="0">
                <a:hlinkClick r:id="rId2"/>
              </a:rPr>
              <a:t>https://www.vero.fi/harmaa-talous-rikollisuus/</a:t>
            </a:r>
            <a:r>
              <a:rPr lang="fi-FI" sz="3500" dirty="0"/>
              <a:t> </a:t>
            </a:r>
          </a:p>
          <a:p>
            <a:endParaRPr lang="fi-FI" sz="3500" dirty="0"/>
          </a:p>
          <a:p>
            <a:r>
              <a:rPr lang="fi-FI" sz="3500" dirty="0"/>
              <a:t>Lisätietoa tilaajavastuulaista löytyy työsuojeluhallinnon verkkosivuilta: </a:t>
            </a:r>
          </a:p>
          <a:p>
            <a:pPr marL="0" indent="0">
              <a:buNone/>
            </a:pPr>
            <a:r>
              <a:rPr lang="fi-FI" sz="3200" dirty="0">
                <a:hlinkClick r:id="rId3"/>
              </a:rPr>
              <a:t>https://www.tyosuojelu.fi/harmaa-talous/tilaajavastuu</a:t>
            </a:r>
            <a:endParaRPr lang="fi-FI" sz="3200" dirty="0"/>
          </a:p>
          <a:p>
            <a:pPr marL="0" indent="0">
              <a:buNone/>
            </a:pPr>
            <a:r>
              <a:rPr lang="fi-FI" sz="3200" dirty="0">
                <a:hlinkClick r:id="rId4"/>
              </a:rPr>
              <a:t>https://www.tyosuojelu.fi/harmaa-talous/tilaajavastuu/sopimus-ulkomaisen-yrityksen-kanssa</a:t>
            </a:r>
            <a:endParaRPr lang="fi-FI" sz="32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 descr="En tiedä jätkä">
            <a:extLst>
              <a:ext uri="{FF2B5EF4-FFF2-40B4-BE49-F238E27FC236}">
                <a16:creationId xmlns:a16="http://schemas.microsoft.com/office/drawing/2014/main" id="{7AD1C638-CAC8-45D9-9655-B7F97BDB69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82" y="1620978"/>
            <a:ext cx="3357633" cy="3571875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202F82-FEE3-4A5F-8A60-7E182AC3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EB1748-30CC-4600-9E31-ED7BB694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10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921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5B9F1-5017-4436-91F4-B11A8E3F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8547FF-7B71-4056-82D3-D7EF0A58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6F6C474-49B6-464D-9118-1871E8FD53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30" y="525724"/>
            <a:ext cx="4698814" cy="3024872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0D8353-59D4-42F0-9779-F0EF6745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4C1E27-CB35-488A-ABD0-73C16CD8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</a:t>
            </a:fld>
            <a:r>
              <a:rPr lang="fi-FI"/>
              <a:t> </a:t>
            </a:r>
            <a:endParaRPr lang="fi-FI" dirty="0"/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CD688BB-2B25-4ACE-B3A2-C5DE26684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80" y="3626615"/>
            <a:ext cx="3445890" cy="270566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C58E26B-BD0E-4195-A7E0-A1A339C5A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7" y="525724"/>
            <a:ext cx="5785104" cy="358011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40D9092-7FF3-4EB0-9959-DC91C17A5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25" y="3944471"/>
            <a:ext cx="4946006" cy="25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DC0EBC-AA54-471C-A5ED-70B2F79D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Tilaajavastuulaki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BD62E3-A03F-4536-BDAF-8083A09AD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Tilaajavastuulakia valvoo koko Suomen osalta Etelä-Suomen aluehallintoviraston työsuojelun vastuualue</a:t>
            </a:r>
          </a:p>
          <a:p>
            <a:r>
              <a:rPr lang="fi-FI" dirty="0"/>
              <a:t>Tilaajavastuulaki on ennen kaikkea tilaajille työkalu, jolla varmistetaan sopimuskumppaneiden velvoitteidenhoito ja samalla ennalta ehkäistään harmaata taloutta</a:t>
            </a:r>
          </a:p>
          <a:p>
            <a:r>
              <a:rPr lang="fi-FI" dirty="0"/>
              <a:t>Koskee Suomessa tehtäviä töitä – rakennusalalla sovelletaan lähes aina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0381F5-3273-4CD1-8648-CA78FB7F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DBAA7F-B0EF-47DF-85C1-5F3DD881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3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513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5BB87-3163-4617-B033-7B51E07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2C40-75AC-41EE-B4EB-95249D2FB2EE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E2F8A-9A51-41E2-92A3-6BF7043D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4</a:t>
            </a:fld>
            <a:r>
              <a:rPr lang="fi-FI"/>
              <a:t> 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035BEAA-C4B4-4263-B55B-2D629E76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88"/>
            <a:ext cx="12192000" cy="6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D49C66-344A-478E-BB16-00BFD033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712597"/>
            <a:ext cx="5785104" cy="908381"/>
          </a:xfrm>
        </p:spPr>
        <p:txBody>
          <a:bodyPr>
            <a:normAutofit/>
          </a:bodyPr>
          <a:lstStyle/>
          <a:p>
            <a:r>
              <a:rPr lang="fi-FI" sz="2800" dirty="0"/>
              <a:t>Tilaajan selvitysvelvollisuus (5 § ja 5 a §)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3C1199-6DA7-4089-B425-49ACE313F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1771649"/>
            <a:ext cx="5968344" cy="3974727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Ennen kuin tilaaja tekee sopimuksen vuokratyönkäyttöä tai alihankintaan perustuvaa työtä koskien, tilaajan on hankittava omilta sopimuskumppaneiltaan: </a:t>
            </a:r>
          </a:p>
          <a:p>
            <a:pPr marL="457200" indent="-457200">
              <a:buAutoNum type="arabicParenR"/>
            </a:pPr>
            <a:r>
              <a:rPr lang="fi-FI" dirty="0"/>
              <a:t>selvitys verorekisterimerkinnöistä</a:t>
            </a:r>
          </a:p>
          <a:p>
            <a:pPr marL="457200" indent="-457200">
              <a:buAutoNum type="arabicParenR"/>
            </a:pPr>
            <a:r>
              <a:rPr lang="fi-FI" dirty="0"/>
              <a:t>kaupparekisteriote</a:t>
            </a:r>
          </a:p>
          <a:p>
            <a:pPr marL="457200" indent="-457200">
              <a:buAutoNum type="arabicParenR"/>
            </a:pPr>
            <a:r>
              <a:rPr lang="fi-FI" dirty="0"/>
              <a:t>veronmaksuasioita koskeva todistus</a:t>
            </a:r>
          </a:p>
          <a:p>
            <a:pPr marL="457200" indent="-457200">
              <a:buAutoNum type="arabicParenR"/>
            </a:pPr>
            <a:r>
              <a:rPr lang="fi-FI" dirty="0"/>
              <a:t>työntekijöiden eläkevakuuttamista koskeva todistus</a:t>
            </a:r>
          </a:p>
          <a:p>
            <a:pPr marL="457200" indent="-457200">
              <a:buAutoNum type="arabicParenR"/>
            </a:pPr>
            <a:r>
              <a:rPr lang="fi-FI" dirty="0"/>
              <a:t>selvitys sovellettavasta työehtosopimuksesta tai keskeisistä työehdoista</a:t>
            </a:r>
          </a:p>
          <a:p>
            <a:pPr marL="457200" indent="-457200">
              <a:buAutoNum type="arabicParenR"/>
            </a:pPr>
            <a:r>
              <a:rPr lang="fi-FI" dirty="0"/>
              <a:t>selvitys lakisääteisen työterveyshuollon järjestämisestä Suomessa</a:t>
            </a:r>
          </a:p>
          <a:p>
            <a:pPr marL="457200" indent="-457200">
              <a:buAutoNum type="arabicParenR"/>
            </a:pPr>
            <a:r>
              <a:rPr lang="fi-FI" dirty="0"/>
              <a:t>todistus tapaturmavakuutuksen ottamisesta (rakentamistoiminnassa)</a:t>
            </a: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51872B6-B700-4EBE-9046-F3140BFE752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10052785"/>
              </p:ext>
            </p:extLst>
          </p:nvPr>
        </p:nvGraphicFramePr>
        <p:xfrm>
          <a:off x="6943725" y="842682"/>
          <a:ext cx="5016500" cy="513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38072B-E3FD-48DF-95EA-40320A37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5A5BED-90F9-4C01-91D9-378AD4D6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5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90A2DA-C134-4613-9F16-1D0CBDA8719A}"/>
              </a:ext>
            </a:extLst>
          </p:cNvPr>
          <p:cNvSpPr/>
          <p:nvPr/>
        </p:nvSpPr>
        <p:spPr>
          <a:xfrm>
            <a:off x="7012273" y="4563036"/>
            <a:ext cx="4947952" cy="1299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/>
              <a:t>Muista ulkomaisten sopimuskumppanien erityisvaatimukset!</a:t>
            </a:r>
          </a:p>
        </p:txBody>
      </p:sp>
    </p:spTree>
    <p:extLst>
      <p:ext uri="{BB962C8B-B14F-4D97-AF65-F5344CB8AC3E}">
        <p14:creationId xmlns:p14="http://schemas.microsoft.com/office/powerpoint/2010/main" val="169957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AE1B15-FB8A-42E5-9FEE-5126FEB8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712597"/>
            <a:ext cx="5785105" cy="587285"/>
          </a:xfrm>
        </p:spPr>
        <p:txBody>
          <a:bodyPr>
            <a:normAutofit fontScale="90000"/>
          </a:bodyPr>
          <a:lstStyle/>
          <a:p>
            <a:r>
              <a:rPr lang="fi-FI" dirty="0"/>
              <a:t>Hyviä käytäntöjä tilaajille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B9C241-651E-415A-978C-5BDCF672C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1461247"/>
            <a:ext cx="5785104" cy="409687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Huomio sopimushinnoitteluun – halpa hinta voi johtaa työehtojen polkemiseen</a:t>
            </a:r>
          </a:p>
          <a:p>
            <a:r>
              <a:rPr lang="fi-FI" dirty="0"/>
              <a:t>Ketjutuskielto sopimuksissa </a:t>
            </a:r>
          </a:p>
          <a:p>
            <a:r>
              <a:rPr lang="fi-FI" dirty="0"/>
              <a:t>Sopimusketjun läpinäkyvyys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tiedä kuka työt tekee ja kenen alihankkijan palveluksessa työntekijät ovat 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perehdytys, veronumerot &amp; henkilötunnisteet rakennusalalla</a:t>
            </a:r>
          </a:p>
          <a:p>
            <a:r>
              <a:rPr lang="fi-FI" dirty="0">
                <a:sym typeface="Wingdings" panose="05000000000000000000" pitchFamily="2" charset="2"/>
              </a:rPr>
              <a:t>Sopimusaikainen tietojen tarkistaminen</a:t>
            </a:r>
          </a:p>
          <a:p>
            <a:r>
              <a:rPr lang="fi-FI" dirty="0">
                <a:sym typeface="Wingdings" panose="05000000000000000000" pitchFamily="2" charset="2"/>
              </a:rPr>
              <a:t>Selvitysten vaatiminen sopimuksissa sekä purkava ehto, jos näitä ei saada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76F50A0-BEA4-4373-ADEB-6FAA21F22F0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13057570"/>
              </p:ext>
            </p:extLst>
          </p:nvPr>
        </p:nvGraphicFramePr>
        <p:xfrm>
          <a:off x="6943725" y="755650"/>
          <a:ext cx="5016500" cy="522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ACB1DD-0DF5-457C-B3E5-78C807EE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27.7.2021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2AFF40-9FDE-4781-8444-5288930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6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04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25EDA-7116-4640-97A7-BA49D69A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76" y="188259"/>
            <a:ext cx="10515600" cy="1137304"/>
          </a:xfrm>
        </p:spPr>
        <p:txBody>
          <a:bodyPr>
            <a:normAutofit/>
          </a:bodyPr>
          <a:lstStyle/>
          <a:p>
            <a:r>
              <a:rPr lang="fi-FI" sz="3600" dirty="0"/>
              <a:t>Tilaajavastuuvalvonnasta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A6C0A1-1BB9-4A46-BC0F-1752EF91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325563"/>
            <a:ext cx="11410376" cy="4725613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dirty="0"/>
              <a:t>Valvonnan suuntaaminen ilmiölähtöisesti – millä toimialoilla esiintyy erilaisia harmaan talouden ilmiöitä ja millä eri toimialoilla käytetään paljon ulkopuolista työvoimaa (alihankinta ja vuokratyö). </a:t>
            </a:r>
          </a:p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Viranomaistiedon tehokas hyödyntäminen valvonnan kohdentamisessa ja viranomaisyhteistyön kehittämisessä (yhteistarkastukset ja tiedonvaihto). </a:t>
            </a:r>
          </a:p>
          <a:p>
            <a:endParaRPr lang="fi-FI" altLang="fi-FI" dirty="0"/>
          </a:p>
          <a:p>
            <a:r>
              <a:rPr lang="fi-FI" altLang="fi-FI" dirty="0"/>
              <a:t>Uudet kohteet - riskikohteet. </a:t>
            </a:r>
          </a:p>
          <a:p>
            <a:endParaRPr lang="fi-FI" altLang="fi-FI" dirty="0"/>
          </a:p>
          <a:p>
            <a:r>
              <a:rPr lang="fi-FI" altLang="fi-FI" dirty="0"/>
              <a:t>Tiedon kerääminen valvontakentältä tarkempaa analysointia ja jatkokäsittelyä varten. Erilaiset valvontamenetelmät erityisesti ulkomaalaisvalvonnan kanssa. </a:t>
            </a:r>
          </a:p>
          <a:p>
            <a:endParaRPr lang="fi-FI" altLang="fi-FI" dirty="0"/>
          </a:p>
          <a:p>
            <a:r>
              <a:rPr lang="fi-FI" altLang="fi-FI" dirty="0"/>
              <a:t>Viestintä on iso osa tilaajavastuuvalvontaa ja viestintä suunnitellaan valvonnan suunnittelun yhteydessä. </a:t>
            </a:r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00C82E-8746-45DE-B9EE-BDFDA30A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1E04-813D-4564-9AD6-4737275DD9BA}" type="datetime1">
              <a:rPr lang="fi-FI" smtClean="0"/>
              <a:t>27.7.2021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1533C1-F8EB-43E3-8BE1-EF812E40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Työsuojelun vastuualue, ESAVI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CC2108-D07A-4967-8181-A0D62178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BCE1-90E1-49D0-AD04-DCD41DE0341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63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25EDA-7116-4640-97A7-BA49D69A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Tilaajavastuuvalvonnasta</a:t>
            </a:r>
            <a:r>
              <a:rPr lang="fi-FI" sz="4000" b="1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A6C0A1-1BB9-4A46-BC0F-1752EF91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398494"/>
            <a:ext cx="11338658" cy="46706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Valvonnan maantieteellinen kattavuus – valtakunnallinen tiimi (n. 30 tarkastajaa)</a:t>
            </a:r>
          </a:p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Valvonnan tasalaatuisuus ja yhdenmukaisuus</a:t>
            </a:r>
          </a:p>
          <a:p>
            <a:pPr marL="0" indent="0">
              <a:buNone/>
            </a:pPr>
            <a:endParaRPr lang="fi-FI" altLang="fi-FI" dirty="0"/>
          </a:p>
          <a:p>
            <a:pPr lvl="1"/>
            <a:r>
              <a:rPr lang="fi-FI" altLang="fi-FI" sz="2000" dirty="0"/>
              <a:t>yhteiset linjaukset ja yhteiskäsittelyt tiimissä</a:t>
            </a:r>
          </a:p>
          <a:p>
            <a:pPr lvl="1"/>
            <a:r>
              <a:rPr lang="fi-FI" altLang="fi-FI" sz="2000" dirty="0"/>
              <a:t>hallinnollisten päätösten laaja tiimikäsittely</a:t>
            </a:r>
          </a:p>
          <a:p>
            <a:pPr lvl="1"/>
            <a:r>
              <a:rPr lang="fi-FI" altLang="fi-FI" sz="2000" dirty="0"/>
              <a:t>vertaisarviointitarkastukset</a:t>
            </a:r>
          </a:p>
          <a:p>
            <a:pPr lvl="1"/>
            <a:r>
              <a:rPr lang="fi-FI" altLang="fi-FI" sz="2000" dirty="0"/>
              <a:t>tarkastuskertomusten säännöllinen läpikäynti</a:t>
            </a:r>
          </a:p>
          <a:p>
            <a:pPr lvl="1"/>
            <a:r>
              <a:rPr lang="fi-FI" altLang="fi-FI" sz="2000" dirty="0"/>
              <a:t>asiakaspalaute tarkastuksista kehitteillä</a:t>
            </a:r>
          </a:p>
          <a:p>
            <a:pPr marL="0" indent="0">
              <a:buNone/>
            </a:pPr>
            <a:endParaRPr lang="fi-FI" altLang="fi-FI" dirty="0"/>
          </a:p>
          <a:p>
            <a:pPr marL="0" indent="0">
              <a:buNone/>
            </a:pPr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00C82E-8746-45DE-B9EE-BDFDA30A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1E04-813D-4564-9AD6-4737275DD9BA}" type="datetime1">
              <a:rPr lang="fi-FI" smtClean="0"/>
              <a:t>27.7.2021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1533C1-F8EB-43E3-8BE1-EF812E40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Työsuojelun vastuualue, ESAVI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CC2108-D07A-4967-8181-A0D62178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BCE1-90E1-49D0-AD04-DCD41DE0341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37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1020A2C-8FA9-4C46-808C-5DDC153E2020}"/>
              </a:ext>
            </a:extLst>
          </p:cNvPr>
          <p:cNvSpPr/>
          <p:nvPr/>
        </p:nvSpPr>
        <p:spPr>
          <a:xfrm>
            <a:off x="-1" y="-62585"/>
            <a:ext cx="1219200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r>
              <a:rPr lang="fi-FI" sz="2000" dirty="0">
                <a:ln w="0"/>
                <a:solidFill>
                  <a:srgbClr val="FF0000"/>
                </a:solidFill>
              </a:rPr>
              <a:t>TOIMIALARIIPPUMATON                                                                                   </a:t>
            </a:r>
            <a:r>
              <a:rPr lang="fi-FI" sz="2000" dirty="0" err="1">
                <a:ln w="0"/>
                <a:solidFill>
                  <a:srgbClr val="FF0000"/>
                </a:solidFill>
              </a:rPr>
              <a:t>TOIMIALARIIPPUMATON</a:t>
            </a:r>
            <a:endParaRPr lang="fi-FI" sz="2000" dirty="0">
              <a:ln w="0"/>
              <a:solidFill>
                <a:srgbClr val="FF0000"/>
              </a:solidFill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5A741C27-ED9A-4DDE-A887-4A0CA99C37D0}"/>
              </a:ext>
            </a:extLst>
          </p:cNvPr>
          <p:cNvSpPr/>
          <p:nvPr/>
        </p:nvSpPr>
        <p:spPr>
          <a:xfrm>
            <a:off x="0" y="3439564"/>
            <a:ext cx="12192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  <a:solidFill>
                  <a:srgbClr val="FF0000"/>
                </a:solidFill>
              </a:rPr>
              <a:t>TOIMIALA                                                                                                                                     </a:t>
            </a:r>
            <a:r>
              <a:rPr lang="fi-FI" sz="2000" dirty="0" err="1">
                <a:ln w="0"/>
                <a:solidFill>
                  <a:srgbClr val="FF0000"/>
                </a:solidFill>
              </a:rPr>
              <a:t>TOIMIALA</a:t>
            </a:r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CDAA4E-03B7-4B81-B170-4C6F94A6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485" y="8247042"/>
            <a:ext cx="8476800" cy="365125"/>
          </a:xfrm>
        </p:spPr>
        <p:txBody>
          <a:bodyPr/>
          <a:lstStyle/>
          <a:p>
            <a:r>
              <a:rPr lang="fi-FI" dirty="0"/>
              <a:t>[Tekijän nimi ja osasto]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2554092-8748-41D6-8C4C-84E7A621F451}"/>
              </a:ext>
            </a:extLst>
          </p:cNvPr>
          <p:cNvCxnSpPr>
            <a:cxnSpLocks/>
          </p:cNvCxnSpPr>
          <p:nvPr/>
        </p:nvCxnSpPr>
        <p:spPr>
          <a:xfrm>
            <a:off x="0" y="356347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472DE076-66F6-42E4-9E9B-3EDDB34C4078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06E576F5-DB01-4E18-B5A5-DBEC3442C4EE}"/>
              </a:ext>
            </a:extLst>
          </p:cNvPr>
          <p:cNvCxnSpPr>
            <a:cxnSpLocks/>
          </p:cNvCxnSpPr>
          <p:nvPr/>
        </p:nvCxnSpPr>
        <p:spPr>
          <a:xfrm flipH="1" flipV="1">
            <a:off x="1781263" y="1"/>
            <a:ext cx="8629474" cy="6857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2C9314-A59A-4825-BB94-358D9A172C4C}"/>
              </a:ext>
            </a:extLst>
          </p:cNvPr>
          <p:cNvCxnSpPr>
            <a:cxnSpLocks/>
          </p:cNvCxnSpPr>
          <p:nvPr/>
        </p:nvCxnSpPr>
        <p:spPr>
          <a:xfrm flipV="1">
            <a:off x="1781265" y="1"/>
            <a:ext cx="8629473" cy="6857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Ryhmä 2">
            <a:extLst>
              <a:ext uri="{FF2B5EF4-FFF2-40B4-BE49-F238E27FC236}">
                <a16:creationId xmlns:a16="http://schemas.microsoft.com/office/drawing/2014/main" id="{29CB65B2-B584-4F50-9AA3-704779EA0A65}"/>
              </a:ext>
            </a:extLst>
          </p:cNvPr>
          <p:cNvGrpSpPr/>
          <p:nvPr/>
        </p:nvGrpSpPr>
        <p:grpSpPr>
          <a:xfrm>
            <a:off x="3776160" y="1441401"/>
            <a:ext cx="4539203" cy="4517050"/>
            <a:chOff x="3839808" y="1338571"/>
            <a:chExt cx="4539203" cy="4517050"/>
          </a:xfrm>
        </p:grpSpPr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CC55760B-F6D9-4DF7-8549-E0D823F83474}"/>
                </a:ext>
              </a:extLst>
            </p:cNvPr>
            <p:cNvSpPr/>
            <p:nvPr/>
          </p:nvSpPr>
          <p:spPr>
            <a:xfrm>
              <a:off x="4264254" y="1751941"/>
              <a:ext cx="3690311" cy="369031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706EF526-067E-4E87-87C8-FEEFF009C0B6}"/>
                </a:ext>
              </a:extLst>
            </p:cNvPr>
            <p:cNvSpPr/>
            <p:nvPr/>
          </p:nvSpPr>
          <p:spPr>
            <a:xfrm>
              <a:off x="3839808" y="1338571"/>
              <a:ext cx="4539203" cy="45170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57FD800D-C38E-4A2C-A114-89DF2552E72C}"/>
                </a:ext>
              </a:extLst>
            </p:cNvPr>
            <p:cNvSpPr/>
            <p:nvPr/>
          </p:nvSpPr>
          <p:spPr>
            <a:xfrm>
              <a:off x="4759707" y="2276057"/>
              <a:ext cx="2672590" cy="26420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F1FD37C2-EEB6-4FF1-B888-797292E3604D}"/>
                </a:ext>
              </a:extLst>
            </p:cNvPr>
            <p:cNvSpPr/>
            <p:nvPr/>
          </p:nvSpPr>
          <p:spPr>
            <a:xfrm>
              <a:off x="5251513" y="2750053"/>
              <a:ext cx="1699287" cy="162050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Viestintä</a:t>
              </a:r>
            </a:p>
          </p:txBody>
        </p: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5B00A5F0-919D-40C5-8443-F6EBBB446F68}"/>
                </a:ext>
              </a:extLst>
            </p:cNvPr>
            <p:cNvSpPr/>
            <p:nvPr/>
          </p:nvSpPr>
          <p:spPr>
            <a:xfrm rot="16200000">
              <a:off x="5164659" y="2647528"/>
              <a:ext cx="1889501" cy="18991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0885866"/>
                </a:avLst>
              </a:prstTxWarp>
              <a:spAutoFit/>
            </a:bodyPr>
            <a:lstStyle/>
            <a:p>
              <a:pPr algn="ctr"/>
              <a:r>
                <a:rPr lang="fi-FI" sz="2800" b="0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Valvontakohdepankki</a:t>
              </a:r>
              <a:r>
                <a:rPr lang="fi-FI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fi-FI" sz="2800" b="0" cap="none" spc="0" dirty="0" err="1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Valvontakohdepankki</a:t>
              </a:r>
              <a:r>
                <a:rPr lang="fi-FI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FC422865-DE21-4C02-AE62-C7FA878395EC}"/>
                </a:ext>
              </a:extLst>
            </p:cNvPr>
            <p:cNvSpPr/>
            <p:nvPr/>
          </p:nvSpPr>
          <p:spPr>
            <a:xfrm rot="16200000">
              <a:off x="4746577" y="2110424"/>
              <a:ext cx="2826143" cy="29733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0885866"/>
                </a:avLst>
              </a:prstTxWarp>
              <a:spAutoFit/>
            </a:bodyPr>
            <a:lstStyle/>
            <a:p>
              <a:pPr algn="ctr"/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Yhteistyö  </a:t>
              </a:r>
              <a:r>
                <a:rPr lang="fi-FI" sz="32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Yhteistyö</a:t>
              </a:r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 </a:t>
              </a:r>
              <a:r>
                <a:rPr lang="fi-FI" sz="32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Yhteistyö</a:t>
              </a:r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 </a:t>
              </a:r>
              <a:r>
                <a:rPr lang="fi-FI" sz="32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Yhteistyö</a:t>
              </a:r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 </a:t>
              </a:r>
              <a:r>
                <a:rPr lang="fi-FI" sz="32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Yheistyö</a:t>
              </a:r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endParaRPr lang="fi-FI" sz="32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2345EF71-86D5-4F7B-9FEF-38F0B8C05EDD}"/>
                </a:ext>
              </a:extLst>
            </p:cNvPr>
            <p:cNvSpPr/>
            <p:nvPr/>
          </p:nvSpPr>
          <p:spPr>
            <a:xfrm rot="16200000">
              <a:off x="4170433" y="1599108"/>
              <a:ext cx="3877952" cy="39959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0885866"/>
                </a:avLst>
              </a:prstTxWarp>
              <a:spAutoFit/>
            </a:bodyPr>
            <a:lstStyle/>
            <a:p>
              <a:pPr algn="ctr"/>
              <a:r>
                <a:rPr lang="fi-FI" sz="3200" b="0" cap="none" spc="0" dirty="0">
                  <a:ln w="0"/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Uusi yritys Uusi yritys Uusi Yritys Uusi yritys Uusi yritys Uusi yritys </a:t>
              </a:r>
            </a:p>
          </p:txBody>
        </p:sp>
      </p:grpSp>
      <p:sp>
        <p:nvSpPr>
          <p:cNvPr id="45" name="Tekstiruutu 44">
            <a:extLst>
              <a:ext uri="{FF2B5EF4-FFF2-40B4-BE49-F238E27FC236}">
                <a16:creationId xmlns:a16="http://schemas.microsoft.com/office/drawing/2014/main" id="{4BC77A3C-93CC-4C37-8FB3-FA0723EA0BE7}"/>
              </a:ext>
            </a:extLst>
          </p:cNvPr>
          <p:cNvSpPr txBox="1"/>
          <p:nvPr/>
        </p:nvSpPr>
        <p:spPr>
          <a:xfrm>
            <a:off x="6291743" y="510224"/>
            <a:ext cx="20872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Ulkomaiset tilaajat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89840F48-FAB7-4839-8D64-49F3EF95A547}"/>
              </a:ext>
            </a:extLst>
          </p:cNvPr>
          <p:cNvSpPr txBox="1"/>
          <p:nvPr/>
        </p:nvSpPr>
        <p:spPr>
          <a:xfrm>
            <a:off x="8884800" y="1531495"/>
            <a:ext cx="22985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Analyysikohteet /korkeamman riskin kohteet 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2962F76B-E794-4EA3-B890-61C030456805}"/>
              </a:ext>
            </a:extLst>
          </p:cNvPr>
          <p:cNvSpPr txBox="1"/>
          <p:nvPr/>
        </p:nvSpPr>
        <p:spPr>
          <a:xfrm>
            <a:off x="3523129" y="240052"/>
            <a:ext cx="237712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Vuokratyö</a:t>
            </a:r>
          </a:p>
          <a:p>
            <a:pPr marL="285750" indent="-285750">
              <a:buFontTx/>
              <a:buChar char="-"/>
            </a:pPr>
            <a:r>
              <a:rPr lang="fi-FI" sz="1400" b="1" dirty="0"/>
              <a:t>Ketjuttavat vuokratyöyritykset</a:t>
            </a:r>
          </a:p>
          <a:p>
            <a:pPr marL="285750" indent="-285750">
              <a:buFontTx/>
              <a:buChar char="-"/>
            </a:pPr>
            <a:r>
              <a:rPr lang="fi-FI" sz="1400" b="1" dirty="0"/>
              <a:t>Käyttäjäyritykset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F4215434-5DB4-4BD5-B2CF-A19EF2A4236A}"/>
              </a:ext>
            </a:extLst>
          </p:cNvPr>
          <p:cNvSpPr txBox="1"/>
          <p:nvPr/>
        </p:nvSpPr>
        <p:spPr>
          <a:xfrm>
            <a:off x="734814" y="1531495"/>
            <a:ext cx="229858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Muut harkinnan varaiset kohteet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Esim. Alkutuotanto ja Julkishallinto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6B01FE9D-7440-4F7B-BE49-2C4DD04A5005}"/>
              </a:ext>
            </a:extLst>
          </p:cNvPr>
          <p:cNvSpPr txBox="1"/>
          <p:nvPr/>
        </p:nvSpPr>
        <p:spPr>
          <a:xfrm>
            <a:off x="927986" y="3999875"/>
            <a:ext cx="22985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Rakentaminen</a:t>
            </a:r>
          </a:p>
          <a:p>
            <a:r>
              <a:rPr lang="fi-FI" b="1" dirty="0"/>
              <a:t>- 3 alihanketta</a:t>
            </a:r>
          </a:p>
          <a:p>
            <a:r>
              <a:rPr lang="fi-FI" b="1" dirty="0"/>
              <a:t>- TOL 68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A2772AAE-9441-46ED-A539-E68143CC1119}"/>
              </a:ext>
            </a:extLst>
          </p:cNvPr>
          <p:cNvSpPr txBox="1"/>
          <p:nvPr/>
        </p:nvSpPr>
        <p:spPr>
          <a:xfrm>
            <a:off x="8884799" y="3998720"/>
            <a:ext cx="152593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Teollisuus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8F6BB775-371B-409D-9DDC-760E17E1027F}"/>
              </a:ext>
            </a:extLst>
          </p:cNvPr>
          <p:cNvSpPr txBox="1"/>
          <p:nvPr/>
        </p:nvSpPr>
        <p:spPr>
          <a:xfrm>
            <a:off x="4267201" y="6354248"/>
            <a:ext cx="15990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Logistiikka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6BC8F17B-FA67-4179-89C1-E49AA631FB4C}"/>
              </a:ext>
            </a:extLst>
          </p:cNvPr>
          <p:cNvSpPr txBox="1"/>
          <p:nvPr/>
        </p:nvSpPr>
        <p:spPr>
          <a:xfrm>
            <a:off x="6291742" y="6090450"/>
            <a:ext cx="25026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b="1" dirty="0"/>
              <a:t>Siivous- ja kiinteistönhuolto</a:t>
            </a:r>
          </a:p>
        </p:txBody>
      </p:sp>
    </p:spTree>
    <p:extLst>
      <p:ext uri="{BB962C8B-B14F-4D97-AF65-F5344CB8AC3E}">
        <p14:creationId xmlns:p14="http://schemas.microsoft.com/office/powerpoint/2010/main" val="1100923889"/>
      </p:ext>
    </p:extLst>
  </p:cSld>
  <p:clrMapOvr>
    <a:masterClrMapping/>
  </p:clrMapOvr>
</p:sld>
</file>

<file path=ppt/theme/theme1.xml><?xml version="1.0" encoding="utf-8"?>
<a:theme xmlns:a="http://schemas.openxmlformats.org/drawingml/2006/main" name="Visuaalisetdiat 1">
  <a:themeElements>
    <a:clrScheme name="AV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2CFA6693-DFBC-4BC5-BB41-0C0B5BAF2198}"/>
    </a:ext>
  </a:extLst>
</a:theme>
</file>

<file path=ppt/theme/theme2.xml><?xml version="1.0" encoding="utf-8"?>
<a:theme xmlns:a="http://schemas.openxmlformats.org/drawingml/2006/main" name="Diapohjat työkäyttöön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CF5E6ABA-A624-4D84-945F-0471EB24C7C5}"/>
    </a:ext>
  </a:extLst>
</a:theme>
</file>

<file path=ppt/theme/theme3.xml><?xml version="1.0" encoding="utf-8"?>
<a:theme xmlns:a="http://schemas.openxmlformats.org/drawingml/2006/main" name="Visuaalisetdiat 2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F5127C89-1113-499E-A066-007E0322B6D9}"/>
    </a:ext>
  </a:extLst>
</a:theme>
</file>

<file path=ppt/theme/theme4.xml><?xml version="1.0" encoding="utf-8"?>
<a:theme xmlns:a="http://schemas.openxmlformats.org/drawingml/2006/main" name="Väliotsikko- ja lopetusdiat">
  <a:themeElements>
    <a:clrScheme name="AVI link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9E3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E082EE38-2777-4026-84C4-E72B1BE4EEB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5826360DC43DA4C93A89EF3AB67C88C" ma:contentTypeVersion="10" ma:contentTypeDescription="Luo uusi asiakirja." ma:contentTypeScope="" ma:versionID="b329e0e19aa131533c44ae9e6b881f89">
  <xsd:schema xmlns:xsd="http://www.w3.org/2001/XMLSchema" xmlns:xs="http://www.w3.org/2001/XMLSchema" xmlns:p="http://schemas.microsoft.com/office/2006/metadata/properties" xmlns:ns2="58f1a7c9-e304-448c-bca3-d9d818312f6e" xmlns:ns3="d254715d-8d8d-41a4-8fef-3480790ffd89" targetNamespace="http://schemas.microsoft.com/office/2006/metadata/properties" ma:root="true" ma:fieldsID="58b1a125a79a9839a8c1ee8b2800e94c" ns2:_="" ns3:_="">
    <xsd:import namespace="58f1a7c9-e304-448c-bca3-d9d818312f6e"/>
    <xsd:import namespace="d254715d-8d8d-41a4-8fef-3480790ff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1a7c9-e304-448c-bca3-d9d818312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4715d-8d8d-41a4-8fef-3480790ff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071385-B3A5-47EE-8567-8569DCF10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1a7c9-e304-448c-bca3-d9d818312f6e"/>
    <ds:schemaRef ds:uri="d254715d-8d8d-41a4-8fef-3480790ff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2BCF4-6B92-41C7-BD5C-DDEAD7085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5A0CD1-CE5B-41E0-A7FD-BE0506A889D5}">
  <ds:schemaRefs>
    <ds:schemaRef ds:uri="http://schemas.microsoft.com/office/2006/metadata/properties"/>
    <ds:schemaRef ds:uri="http://schemas.microsoft.com/office/infopath/2007/PartnerControls"/>
    <ds:schemaRef ds:uri="fb2217e3-9143-4e1a-a742-f70d16b39710"/>
    <ds:schemaRef ds:uri="cfe885dc-9db7-4894-95a4-8bf7ccbac14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AVIPPT_TS_FI</Template>
  <TotalTime>396</TotalTime>
  <Words>432</Words>
  <Application>Microsoft Office PowerPoint</Application>
  <PresentationFormat>Laajakuva</PresentationFormat>
  <Paragraphs>133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Verdana</vt:lpstr>
      <vt:lpstr>Visuaalisetdiat 1</vt:lpstr>
      <vt:lpstr>Diapohjat työkäyttöön</vt:lpstr>
      <vt:lpstr>Visuaalisetdiat 2</vt:lpstr>
      <vt:lpstr>Väliotsikko- ja lopetusdiat</vt:lpstr>
      <vt:lpstr> </vt:lpstr>
      <vt:lpstr>PowerPoint-esitys</vt:lpstr>
      <vt:lpstr>Tilaajavastuulaki </vt:lpstr>
      <vt:lpstr>PowerPoint-esitys</vt:lpstr>
      <vt:lpstr>Tilaajan selvitysvelvollisuus (5 § ja 5 a §)</vt:lpstr>
      <vt:lpstr>Hyviä käytäntöjä tilaajille</vt:lpstr>
      <vt:lpstr>Tilaajavastuuvalvonnasta</vt:lpstr>
      <vt:lpstr>Tilaajavastuuvalvonnasta </vt:lpstr>
      <vt:lpstr>PowerPoint-esitys</vt:lpstr>
      <vt:lpstr>Kysyttävää?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Heinilä Joonas</dc:creator>
  <cp:lastModifiedBy>Torkkel Stiina</cp:lastModifiedBy>
  <cp:revision>44</cp:revision>
  <dcterms:created xsi:type="dcterms:W3CDTF">2021-02-12T11:20:42Z</dcterms:created>
  <dcterms:modified xsi:type="dcterms:W3CDTF">2021-07-27T12:57:47Z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0x01010095826360DC43DA4C93A89EF3AB67C88C</vt:lpwstr>
  </property>
</Properties>
</file>